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4" r:id="rId1"/>
  </p:sldMasterIdLst>
  <p:notesMasterIdLst>
    <p:notesMasterId r:id="rId110"/>
  </p:notesMasterIdLst>
  <p:handoutMasterIdLst>
    <p:handoutMasterId r:id="rId111"/>
  </p:handoutMasterIdLst>
  <p:sldIdLst>
    <p:sldId id="320" r:id="rId2"/>
    <p:sldId id="4066" r:id="rId3"/>
    <p:sldId id="4063" r:id="rId4"/>
    <p:sldId id="4064" r:id="rId5"/>
    <p:sldId id="4051" r:id="rId6"/>
    <p:sldId id="3952" r:id="rId7"/>
    <p:sldId id="4061" r:id="rId8"/>
    <p:sldId id="4062" r:id="rId9"/>
    <p:sldId id="4054" r:id="rId10"/>
    <p:sldId id="4055" r:id="rId11"/>
    <p:sldId id="4065" r:id="rId12"/>
    <p:sldId id="4052" r:id="rId13"/>
    <p:sldId id="4056" r:id="rId14"/>
    <p:sldId id="4083" r:id="rId15"/>
    <p:sldId id="4058" r:id="rId16"/>
    <p:sldId id="4059" r:id="rId17"/>
    <p:sldId id="4057" r:id="rId18"/>
    <p:sldId id="4060" r:id="rId19"/>
    <p:sldId id="4067" r:id="rId20"/>
    <p:sldId id="4072" r:id="rId21"/>
    <p:sldId id="4075" r:id="rId22"/>
    <p:sldId id="4076" r:id="rId23"/>
    <p:sldId id="4077" r:id="rId24"/>
    <p:sldId id="4078" r:id="rId25"/>
    <p:sldId id="4079" r:id="rId26"/>
    <p:sldId id="4080" r:id="rId27"/>
    <p:sldId id="4084" r:id="rId28"/>
    <p:sldId id="4074" r:id="rId29"/>
    <p:sldId id="4081" r:id="rId30"/>
    <p:sldId id="4068" r:id="rId31"/>
    <p:sldId id="4085" r:id="rId32"/>
    <p:sldId id="4086" r:id="rId33"/>
    <p:sldId id="4087" r:id="rId34"/>
    <p:sldId id="4088" r:id="rId35"/>
    <p:sldId id="4089" r:id="rId36"/>
    <p:sldId id="4090" r:id="rId37"/>
    <p:sldId id="4091" r:id="rId38"/>
    <p:sldId id="4092" r:id="rId39"/>
    <p:sldId id="4093" r:id="rId40"/>
    <p:sldId id="4094" r:id="rId41"/>
    <p:sldId id="4095" r:id="rId42"/>
    <p:sldId id="4069" r:id="rId43"/>
    <p:sldId id="4096" r:id="rId44"/>
    <p:sldId id="4097" r:id="rId45"/>
    <p:sldId id="4098" r:id="rId46"/>
    <p:sldId id="4099" r:id="rId47"/>
    <p:sldId id="4100" r:id="rId48"/>
    <p:sldId id="4101" r:id="rId49"/>
    <p:sldId id="4102" r:id="rId50"/>
    <p:sldId id="4103" r:id="rId51"/>
    <p:sldId id="4104" r:id="rId52"/>
    <p:sldId id="4105" r:id="rId53"/>
    <p:sldId id="4106" r:id="rId54"/>
    <p:sldId id="4107" r:id="rId55"/>
    <p:sldId id="4108" r:id="rId56"/>
    <p:sldId id="4109" r:id="rId57"/>
    <p:sldId id="4110" r:id="rId58"/>
    <p:sldId id="4111" r:id="rId59"/>
    <p:sldId id="4112" r:id="rId60"/>
    <p:sldId id="4070" r:id="rId61"/>
    <p:sldId id="4113" r:id="rId62"/>
    <p:sldId id="4114" r:id="rId63"/>
    <p:sldId id="4115" r:id="rId64"/>
    <p:sldId id="4116" r:id="rId65"/>
    <p:sldId id="4117" r:id="rId66"/>
    <p:sldId id="4118" r:id="rId67"/>
    <p:sldId id="4119" r:id="rId68"/>
    <p:sldId id="4120" r:id="rId69"/>
    <p:sldId id="4121" r:id="rId70"/>
    <p:sldId id="4122" r:id="rId71"/>
    <p:sldId id="4123" r:id="rId72"/>
    <p:sldId id="4124" r:id="rId73"/>
    <p:sldId id="4125" r:id="rId74"/>
    <p:sldId id="4126" r:id="rId75"/>
    <p:sldId id="4127" r:id="rId76"/>
    <p:sldId id="4165" r:id="rId77"/>
    <p:sldId id="4128" r:id="rId78"/>
    <p:sldId id="4166" r:id="rId79"/>
    <p:sldId id="4129" r:id="rId80"/>
    <p:sldId id="4161" r:id="rId81"/>
    <p:sldId id="4132" r:id="rId82"/>
    <p:sldId id="4133" r:id="rId83"/>
    <p:sldId id="4134" r:id="rId84"/>
    <p:sldId id="4163" r:id="rId85"/>
    <p:sldId id="4164" r:id="rId86"/>
    <p:sldId id="4162" r:id="rId87"/>
    <p:sldId id="4071" r:id="rId88"/>
    <p:sldId id="4137" r:id="rId89"/>
    <p:sldId id="4138" r:id="rId90"/>
    <p:sldId id="4139" r:id="rId91"/>
    <p:sldId id="4141" r:id="rId92"/>
    <p:sldId id="4145" r:id="rId93"/>
    <p:sldId id="4146" r:id="rId94"/>
    <p:sldId id="4160" r:id="rId95"/>
    <p:sldId id="4159" r:id="rId96"/>
    <p:sldId id="4158" r:id="rId97"/>
    <p:sldId id="4157" r:id="rId98"/>
    <p:sldId id="4156" r:id="rId99"/>
    <p:sldId id="4155" r:id="rId100"/>
    <p:sldId id="4148" r:id="rId101"/>
    <p:sldId id="4149" r:id="rId102"/>
    <p:sldId id="4150" r:id="rId103"/>
    <p:sldId id="4154" r:id="rId104"/>
    <p:sldId id="4151" r:id="rId105"/>
    <p:sldId id="4152" r:id="rId106"/>
    <p:sldId id="4153" r:id="rId107"/>
    <p:sldId id="3914" r:id="rId108"/>
    <p:sldId id="3927" r:id="rId109"/>
  </p:sldIdLst>
  <p:sldSz cx="9906000" cy="7048500"/>
  <p:notesSz cx="7099300" cy="10234613"/>
  <p:custDataLst>
    <p:tags r:id="rId112"/>
  </p:custDataLst>
  <p:defaultTextStyle>
    <a:defPPr>
      <a:defRPr lang="de-DE"/>
    </a:defPPr>
    <a:lvl1pPr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024">
          <p15:clr>
            <a:srgbClr val="A4A3A4"/>
          </p15:clr>
        </p15:guide>
        <p15:guide id="2" orient="horz" pos="1976">
          <p15:clr>
            <a:srgbClr val="A4A3A4"/>
          </p15:clr>
        </p15:guide>
        <p15:guide id="3" orient="horz" pos="3497">
          <p15:clr>
            <a:srgbClr val="A4A3A4"/>
          </p15:clr>
        </p15:guide>
        <p15:guide id="4" orient="horz" pos="1768">
          <p15:clr>
            <a:srgbClr val="A4A3A4"/>
          </p15:clr>
        </p15:guide>
        <p15:guide id="5" orient="horz" pos="2000">
          <p15:clr>
            <a:srgbClr val="A4A3A4"/>
          </p15:clr>
        </p15:guide>
        <p15:guide id="6" orient="horz" pos="4008">
          <p15:clr>
            <a:srgbClr val="A4A3A4"/>
          </p15:clr>
        </p15:guide>
        <p15:guide id="7" pos="936">
          <p15:clr>
            <a:srgbClr val="A4A3A4"/>
          </p15:clr>
        </p15:guide>
        <p15:guide id="8" pos="1728">
          <p15:clr>
            <a:srgbClr val="A4A3A4"/>
          </p15:clr>
        </p15:guide>
        <p15:guide id="9" pos="5584">
          <p15:clr>
            <a:srgbClr val="A4A3A4"/>
          </p15:clr>
        </p15:guide>
        <p15:guide id="10" pos="232">
          <p15:clr>
            <a:srgbClr val="A4A3A4"/>
          </p15:clr>
        </p15:guide>
        <p15:guide id="11" pos="5576">
          <p15:clr>
            <a:srgbClr val="A4A3A4"/>
          </p15:clr>
        </p15:guide>
        <p15:guide id="12" orient="horz" pos="2978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4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w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CC99"/>
    <a:srgbClr val="FF0000"/>
    <a:srgbClr val="FF3300"/>
    <a:srgbClr val="00FFCC"/>
    <a:srgbClr val="ABC1C5"/>
    <a:srgbClr val="DDDDDD"/>
    <a:srgbClr val="99CC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9" autoAdjust="0"/>
    <p:restoredTop sz="96781" autoAdjust="0"/>
  </p:normalViewPr>
  <p:slideViewPr>
    <p:cSldViewPr snapToGrid="0">
      <p:cViewPr>
        <p:scale>
          <a:sx n="100" d="100"/>
          <a:sy n="100" d="100"/>
        </p:scale>
        <p:origin x="-1536" y="-678"/>
      </p:cViewPr>
      <p:guideLst>
        <p:guide orient="horz" pos="2024"/>
        <p:guide orient="horz" pos="1976"/>
        <p:guide orient="horz" pos="3497"/>
        <p:guide orient="horz" pos="1768"/>
        <p:guide orient="horz" pos="2000"/>
        <p:guide orient="horz" pos="4008"/>
        <p:guide orient="horz" pos="2978"/>
        <p:guide pos="936"/>
        <p:guide pos="1728"/>
        <p:guide pos="5584"/>
        <p:guide pos="232"/>
        <p:guide pos="5576"/>
      </p:guideLst>
    </p:cSldViewPr>
  </p:slideViewPr>
  <p:outlineViewPr>
    <p:cViewPr>
      <p:scale>
        <a:sx n="100" d="100"/>
        <a:sy n="100" d="100"/>
      </p:scale>
      <p:origin x="173" y="703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3384" y="-72"/>
      </p:cViewPr>
      <p:guideLst>
        <p:guide orient="horz" pos="3224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gs" Target="tags/tag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handoutMaster" Target="handoutMasters/handout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8133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865" tIns="47932" rIns="95865" bIns="47932" numCol="1" anchor="t" anchorCtr="0" compatLnSpc="1">
            <a:prstTxWarp prst="textNoShape">
              <a:avLst/>
            </a:prstTxWarp>
          </a:bodyPr>
          <a:lstStyle>
            <a:lvl1pPr algn="l" defTabSz="958742" eaLnBrk="0" hangingPunct="0">
              <a:defRPr sz="1200">
                <a:latin typeface="Frutiger 45" charset="0"/>
              </a:defRPr>
            </a:lvl1pPr>
          </a:lstStyle>
          <a:p>
            <a:endParaRPr lang="de-DE"/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57650" y="0"/>
            <a:ext cx="30797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865" tIns="47932" rIns="95865" bIns="47932" numCol="1" anchor="t" anchorCtr="0" compatLnSpc="1">
            <a:prstTxWarp prst="textNoShape">
              <a:avLst/>
            </a:prstTxWarp>
          </a:bodyPr>
          <a:lstStyle>
            <a:lvl1pPr algn="r" defTabSz="958742" eaLnBrk="0" hangingPunct="0">
              <a:defRPr sz="1200">
                <a:latin typeface="Frutiger 45" charset="0"/>
              </a:defRPr>
            </a:lvl1pPr>
          </a:lstStyle>
          <a:p>
            <a:endParaRPr lang="de-DE"/>
          </a:p>
        </p:txBody>
      </p:sp>
      <p:sp>
        <p:nvSpPr>
          <p:cNvPr id="2304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688513"/>
            <a:ext cx="3081338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865" tIns="47932" rIns="95865" bIns="47932" numCol="1" anchor="b" anchorCtr="0" compatLnSpc="1">
            <a:prstTxWarp prst="textNoShape">
              <a:avLst/>
            </a:prstTxWarp>
          </a:bodyPr>
          <a:lstStyle>
            <a:lvl1pPr algn="l" defTabSz="958742" eaLnBrk="0" hangingPunct="0">
              <a:defRPr sz="1200">
                <a:latin typeface="Frutiger 45" charset="0"/>
              </a:defRPr>
            </a:lvl1pPr>
          </a:lstStyle>
          <a:p>
            <a:endParaRPr lang="de-DE"/>
          </a:p>
        </p:txBody>
      </p:sp>
      <p:sp>
        <p:nvSpPr>
          <p:cNvPr id="2304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57650" y="9688513"/>
            <a:ext cx="3079750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865" tIns="47932" rIns="95865" bIns="47932" numCol="1" anchor="b" anchorCtr="0" compatLnSpc="1">
            <a:prstTxWarp prst="textNoShape">
              <a:avLst/>
            </a:prstTxWarp>
          </a:bodyPr>
          <a:lstStyle>
            <a:lvl1pPr algn="r" defTabSz="958742" eaLnBrk="0" hangingPunct="0">
              <a:defRPr sz="1200">
                <a:latin typeface="Frutiger 45" charset="0"/>
              </a:defRPr>
            </a:lvl1pPr>
          </a:lstStyle>
          <a:p>
            <a:fld id="{563011A1-9FA9-41A5-AA78-753333B051B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8990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8133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865" tIns="47932" rIns="95865" bIns="47932" numCol="1" anchor="t" anchorCtr="0" compatLnSpc="1">
            <a:prstTxWarp prst="textNoShape">
              <a:avLst/>
            </a:prstTxWarp>
          </a:bodyPr>
          <a:lstStyle>
            <a:lvl1pPr algn="l" defTabSz="958742" eaLnBrk="0" hangingPunct="0">
              <a:defRPr sz="1200" b="1">
                <a:latin typeface="Frutiger 45" charset="0"/>
              </a:defRPr>
            </a:lvl1pPr>
          </a:lstStyle>
          <a:p>
            <a:endParaRPr lang="de-DE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57650" y="0"/>
            <a:ext cx="30797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865" tIns="47932" rIns="95865" bIns="47932" numCol="1" anchor="t" anchorCtr="0" compatLnSpc="1">
            <a:prstTxWarp prst="textNoShape">
              <a:avLst/>
            </a:prstTxWarp>
          </a:bodyPr>
          <a:lstStyle>
            <a:lvl1pPr algn="r" defTabSz="958742" eaLnBrk="0" hangingPunct="0">
              <a:defRPr sz="1200" b="1">
                <a:latin typeface="Frutiger 45" charset="0"/>
              </a:defRPr>
            </a:lvl1pPr>
          </a:lstStyle>
          <a:p>
            <a:endParaRPr lang="de-DE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0113" y="793750"/>
            <a:ext cx="5356225" cy="3811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63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88913" y="4765676"/>
            <a:ext cx="6754812" cy="516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865" tIns="47932" rIns="95865" bIns="4793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 Klicken Sie, um die Textformatierung des Masters zu bearbeiten.</a:t>
            </a:r>
          </a:p>
          <a:p>
            <a:pPr lvl="1"/>
            <a:r>
              <a:rPr lang="de-DE" smtClean="0"/>
              <a:t> 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563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57650" y="10006014"/>
            <a:ext cx="30797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865" tIns="47932" rIns="95865" bIns="47932" numCol="1" anchor="b" anchorCtr="0" compatLnSpc="1">
            <a:prstTxWarp prst="textNoShape">
              <a:avLst/>
            </a:prstTxWarp>
          </a:bodyPr>
          <a:lstStyle>
            <a:lvl1pPr algn="r" defTabSz="958742" eaLnBrk="0" hangingPunct="0">
              <a:defRPr sz="1200" b="1">
                <a:latin typeface="Frutiger 45" charset="0"/>
              </a:defRPr>
            </a:lvl1pPr>
          </a:lstStyle>
          <a:p>
            <a:fld id="{5CD8A33D-C563-42AC-AB1D-E34FBC9C939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04073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buFont typeface="Wingdings" pitchFamily="2" charset="2"/>
      <a:buChar char="§"/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buChar char="–"/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854FAF-D0DE-45FF-83FE-779CD19E2D75}" type="slidenum">
              <a:rPr lang="de-DE"/>
              <a:pPr/>
              <a:t>1</a:t>
            </a:fld>
            <a:endParaRPr lang="de-DE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43961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de-DE" dirty="0" smtClean="0"/>
              <a:t>Alle angeführten Prinzipien</a:t>
            </a:r>
            <a:br>
              <a:rPr lang="de-DE" dirty="0" smtClean="0"/>
            </a:br>
            <a:r>
              <a:rPr lang="de-DE" dirty="0" smtClean="0"/>
              <a:t>sind Erfolgsmodelle!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8A33D-C563-42AC-AB1D-E34FBC9C9396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3252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olidFill>
                  <a:schemeClr val="accent2"/>
                </a:solidFill>
              </a:rPr>
              <a:t>Common Page View: </a:t>
            </a:r>
            <a:r>
              <a:rPr lang="de-DE" dirty="0"/>
              <a:t>Home &amp; </a:t>
            </a:r>
            <a:r>
              <a:rPr lang="de-DE" dirty="0" err="1"/>
              <a:t>Landing</a:t>
            </a:r>
            <a:r>
              <a:rPr lang="de-DE" dirty="0"/>
              <a:t> Pages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>
                <a:solidFill>
                  <a:schemeClr val="accent2"/>
                </a:solidFill>
              </a:rPr>
              <a:t>Search: </a:t>
            </a:r>
            <a:r>
              <a:rPr lang="de-DE" dirty="0"/>
              <a:t>Optionen für die Suche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>
                <a:solidFill>
                  <a:schemeClr val="accent2"/>
                </a:solidFill>
              </a:rPr>
              <a:t>Individual Page View: </a:t>
            </a:r>
            <a:r>
              <a:rPr lang="de-DE" dirty="0"/>
              <a:t>Historie der aufgerufenen Wissenseinheiten</a:t>
            </a:r>
          </a:p>
          <a:p>
            <a:endParaRPr lang="de-DE" dirty="0"/>
          </a:p>
          <a:p>
            <a:r>
              <a:rPr lang="de-DE" dirty="0">
                <a:solidFill>
                  <a:schemeClr val="accent2"/>
                </a:solidFill>
              </a:rPr>
              <a:t>Unit View: </a:t>
            </a:r>
            <a:r>
              <a:rPr lang="de-DE" dirty="0"/>
              <a:t>Einzelansicht von Wissenseinheiten (z.B. Themen/Film, Playlist, Training, Fragen &amp; Antworten)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8A33D-C563-42AC-AB1D-E34FBC9C9396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971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Herausgeber-Funktionen</a:t>
            </a:r>
          </a:p>
          <a:p>
            <a:r>
              <a:rPr lang="de-DE" dirty="0"/>
              <a:t>Chefredakteur-Funktionen</a:t>
            </a:r>
          </a:p>
          <a:p>
            <a:r>
              <a:rPr lang="de-DE" dirty="0"/>
              <a:t>Fachredakteur-Funktionen</a:t>
            </a:r>
          </a:p>
          <a:p>
            <a:r>
              <a:rPr lang="de-DE" dirty="0"/>
              <a:t>Erweiterte Autor-Funktionen (Dokumenten- und Quelltext-Bereitstellung)</a:t>
            </a:r>
          </a:p>
          <a:p>
            <a:r>
              <a:rPr lang="de-DE" dirty="0"/>
              <a:t>Erweiterte Recording-Funktionen (u.a. Auswahl Mikrofon, Maushervorhebung)</a:t>
            </a:r>
          </a:p>
          <a:p>
            <a:r>
              <a:rPr lang="de-DE" dirty="0"/>
              <a:t>Erweiterte Administrationsfunktionen</a:t>
            </a:r>
          </a:p>
          <a:p>
            <a:r>
              <a:rPr lang="de-DE" dirty="0" err="1"/>
              <a:t>Embed</a:t>
            </a:r>
            <a:r>
              <a:rPr lang="de-DE" dirty="0"/>
              <a:t>-Funktion</a:t>
            </a:r>
          </a:p>
          <a:p>
            <a:r>
              <a:rPr lang="de-DE" dirty="0" err="1"/>
              <a:t>Notification</a:t>
            </a:r>
            <a:r>
              <a:rPr lang="de-DE" dirty="0"/>
              <a:t>-Funktion</a:t>
            </a:r>
          </a:p>
          <a:p>
            <a:r>
              <a:rPr lang="de-DE" dirty="0"/>
              <a:t>Multi-Instanz-Fähigkeit (noch nicht vollautomatisiert)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8A33D-C563-42AC-AB1D-E34FBC9C9396}" type="slidenum">
              <a:rPr lang="de-DE" smtClean="0"/>
              <a:pPr/>
              <a:t>107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8894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Umgangssprachliche Definition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8A33D-C563-42AC-AB1D-E34FBC9C939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5082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Umgangssprachliche Definition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8A33D-C563-42AC-AB1D-E34FBC9C9396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758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Internet-orientierte</a:t>
            </a:r>
            <a:r>
              <a:rPr lang="de-DE" baseline="0" dirty="0" smtClean="0"/>
              <a:t> Definition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8A33D-C563-42AC-AB1D-E34FBC9C9396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85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Analytische Definition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8A33D-C563-42AC-AB1D-E34FBC9C9396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815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Herausgeber-Funktionen</a:t>
            </a:r>
          </a:p>
          <a:p>
            <a:r>
              <a:rPr lang="de-DE" dirty="0"/>
              <a:t>Chefredakteur-Funktionen</a:t>
            </a:r>
          </a:p>
          <a:p>
            <a:r>
              <a:rPr lang="de-DE" dirty="0"/>
              <a:t>Fachredakteur-Funktionen</a:t>
            </a:r>
          </a:p>
          <a:p>
            <a:r>
              <a:rPr lang="de-DE" dirty="0"/>
              <a:t>Erweiterte Autor-Funktionen (Dokumenten- und Quelltext-Bereitstellung)</a:t>
            </a:r>
          </a:p>
          <a:p>
            <a:r>
              <a:rPr lang="de-DE" dirty="0"/>
              <a:t>Erweiterte Recording-Funktionen (u.a. Auswahl Mikrofon, Maushervorhebung)</a:t>
            </a:r>
          </a:p>
          <a:p>
            <a:r>
              <a:rPr lang="de-DE" dirty="0"/>
              <a:t>Erweiterte Administrationsfunktionen</a:t>
            </a:r>
          </a:p>
          <a:p>
            <a:r>
              <a:rPr lang="de-DE" dirty="0" err="1"/>
              <a:t>Embed</a:t>
            </a:r>
            <a:r>
              <a:rPr lang="de-DE" dirty="0"/>
              <a:t>-Funktion</a:t>
            </a:r>
          </a:p>
          <a:p>
            <a:r>
              <a:rPr lang="de-DE" dirty="0" err="1"/>
              <a:t>Notification</a:t>
            </a:r>
            <a:r>
              <a:rPr lang="de-DE" dirty="0"/>
              <a:t>-Funktion</a:t>
            </a:r>
          </a:p>
          <a:p>
            <a:r>
              <a:rPr lang="de-DE" dirty="0"/>
              <a:t>Multi-Instanz-Fähigkeit (noch nicht vollautomatisiert)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8A33D-C563-42AC-AB1D-E34FBC9C9396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9664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Herausgeber-Funktionen</a:t>
            </a:r>
          </a:p>
          <a:p>
            <a:r>
              <a:rPr lang="de-DE" dirty="0"/>
              <a:t>Chefredakteur-Funktionen</a:t>
            </a:r>
          </a:p>
          <a:p>
            <a:r>
              <a:rPr lang="de-DE" dirty="0"/>
              <a:t>Fachredakteur-Funktionen</a:t>
            </a:r>
          </a:p>
          <a:p>
            <a:r>
              <a:rPr lang="de-DE" dirty="0"/>
              <a:t>Erweiterte Autor-Funktionen (Dokumenten- und Quelltext-Bereitstellung)</a:t>
            </a:r>
          </a:p>
          <a:p>
            <a:r>
              <a:rPr lang="de-DE" dirty="0"/>
              <a:t>Erweiterte Recording-Funktionen (u.a. Auswahl Mikrofon, Maushervorhebung)</a:t>
            </a:r>
          </a:p>
          <a:p>
            <a:r>
              <a:rPr lang="de-DE" dirty="0"/>
              <a:t>Erweiterte Administrationsfunktionen</a:t>
            </a:r>
          </a:p>
          <a:p>
            <a:r>
              <a:rPr lang="de-DE" dirty="0" err="1"/>
              <a:t>Embed</a:t>
            </a:r>
            <a:r>
              <a:rPr lang="de-DE" dirty="0"/>
              <a:t>-Funktion</a:t>
            </a:r>
          </a:p>
          <a:p>
            <a:r>
              <a:rPr lang="de-DE" dirty="0" err="1"/>
              <a:t>Notification</a:t>
            </a:r>
            <a:r>
              <a:rPr lang="de-DE" dirty="0"/>
              <a:t>-Funktion</a:t>
            </a:r>
          </a:p>
          <a:p>
            <a:r>
              <a:rPr lang="de-DE" dirty="0"/>
              <a:t>Multi-Instanz-Fähigkeit (noch nicht vollautomatisiert)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8A33D-C563-42AC-AB1D-E34FBC9C9396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4987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8A33D-C563-42AC-AB1D-E34FBC9C9396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3833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8A33D-C563-42AC-AB1D-E34FBC9C9396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5651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42950" y="2189163"/>
            <a:ext cx="8420100" cy="15113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85900" y="3994150"/>
            <a:ext cx="6934200" cy="1801813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8705850" y="6781800"/>
            <a:ext cx="1200150" cy="2667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Page </a:t>
            </a:r>
            <a:fld id="{E2D1DE7E-B613-4562-808F-57BAEB2CD8F3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2101" y="161925"/>
            <a:ext cx="6703060" cy="708025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8705850" y="6761163"/>
            <a:ext cx="1200150" cy="287337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Page </a:t>
            </a:r>
            <a:fld id="{E5D89B7D-BE49-40AB-B459-F8DB6D439979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92101" y="161925"/>
            <a:ext cx="659638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446" tIns="44224" rIns="88446" bIns="4422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Klicken Sie, um das Format des Titel-Masters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293813"/>
            <a:ext cx="9318625" cy="527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446" tIns="44224" rIns="88446" bIns="442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Klicken Sie, um die Textformatierung des Masters zu bearbeiten.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05850" y="6761163"/>
            <a:ext cx="1200150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446" tIns="44224" rIns="88446" bIns="44224" numCol="1" anchor="t" anchorCtr="0" compatLnSpc="1">
            <a:prstTxWarp prst="textNoShape">
              <a:avLst/>
            </a:prstTxWarp>
          </a:bodyPr>
          <a:lstStyle>
            <a:lvl1pPr algn="r" defTabSz="884238" eaLnBrk="0" hangingPunct="0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Page </a:t>
            </a:r>
            <a:fld id="{CFFE24D0-E083-4597-893E-BCB1CC7A1CA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318" name="Line 30"/>
          <p:cNvSpPr>
            <a:spLocks noChangeShapeType="1"/>
          </p:cNvSpPr>
          <p:nvPr userDrawn="1"/>
        </p:nvSpPr>
        <p:spPr bwMode="auto">
          <a:xfrm>
            <a:off x="190500" y="1014413"/>
            <a:ext cx="9715500" cy="0"/>
          </a:xfrm>
          <a:prstGeom prst="line">
            <a:avLst/>
          </a:prstGeom>
          <a:noFill/>
          <a:ln w="28575">
            <a:solidFill>
              <a:srgbClr val="ABC1C5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160" y="30748"/>
            <a:ext cx="2910840" cy="9714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ransition>
    <p:zoom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884238" rtl="0" eaLnBrk="0" fontAlgn="base" hangingPunct="0">
        <a:spcBef>
          <a:spcPct val="0"/>
        </a:spcBef>
        <a:spcAft>
          <a:spcPct val="0"/>
        </a:spcAft>
        <a:defRPr lang="de-DE" sz="2400" b="0" dirty="0" smtClean="0">
          <a:solidFill>
            <a:schemeClr val="tx1"/>
          </a:solidFill>
          <a:latin typeface="+mj-lt"/>
          <a:ea typeface="+mj-ea"/>
          <a:cs typeface="+mj-cs"/>
        </a:defRPr>
      </a:lvl1pPr>
      <a:lvl2pPr algn="l" defTabSz="884238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1BE6"/>
          </a:solidFill>
          <a:latin typeface="Arial" charset="0"/>
        </a:defRPr>
      </a:lvl2pPr>
      <a:lvl3pPr algn="l" defTabSz="884238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1BE6"/>
          </a:solidFill>
          <a:latin typeface="Arial" charset="0"/>
        </a:defRPr>
      </a:lvl3pPr>
      <a:lvl4pPr algn="l" defTabSz="884238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1BE6"/>
          </a:solidFill>
          <a:latin typeface="Arial" charset="0"/>
        </a:defRPr>
      </a:lvl4pPr>
      <a:lvl5pPr algn="l" defTabSz="884238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1BE6"/>
          </a:solidFill>
          <a:latin typeface="Arial" charset="0"/>
        </a:defRPr>
      </a:lvl5pPr>
      <a:lvl6pPr marL="457200" algn="l" defTabSz="884238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1BE6"/>
          </a:solidFill>
          <a:latin typeface="Arial" charset="0"/>
        </a:defRPr>
      </a:lvl6pPr>
      <a:lvl7pPr marL="914400" algn="l" defTabSz="884238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1BE6"/>
          </a:solidFill>
          <a:latin typeface="Arial" charset="0"/>
        </a:defRPr>
      </a:lvl7pPr>
      <a:lvl8pPr marL="1371600" algn="l" defTabSz="884238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1BE6"/>
          </a:solidFill>
          <a:latin typeface="Arial" charset="0"/>
        </a:defRPr>
      </a:lvl8pPr>
      <a:lvl9pPr marL="1828800" algn="l" defTabSz="884238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1BE6"/>
          </a:solidFill>
          <a:latin typeface="Arial" charset="0"/>
        </a:defRPr>
      </a:lvl9pPr>
    </p:titleStyle>
    <p:bodyStyle>
      <a:lvl1pPr marL="292100" indent="-292100" algn="l" defTabSz="884238" rtl="0" eaLnBrk="0" fontAlgn="base" hangingPunct="0">
        <a:spcBef>
          <a:spcPct val="20000"/>
        </a:spcBef>
        <a:spcAft>
          <a:spcPct val="0"/>
        </a:spcAft>
        <a:buSzPct val="90000"/>
        <a:buFont typeface="Wingdings" pitchFamily="2" charset="2"/>
        <a:buChar char="è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57238" indent="-274638" algn="l" defTabSz="884238" rtl="0" eaLnBrk="0" fontAlgn="base" hangingPunct="0">
        <a:spcBef>
          <a:spcPct val="20000"/>
        </a:spcBef>
        <a:spcAft>
          <a:spcPct val="0"/>
        </a:spcAft>
        <a:buSzPct val="8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2pPr>
      <a:lvl3pPr marL="1244600" indent="-298450" algn="l" defTabSz="884238" rtl="0" eaLnBrk="0" fontAlgn="base" hangingPunct="0">
        <a:spcBef>
          <a:spcPct val="20000"/>
        </a:spcBef>
        <a:spcAft>
          <a:spcPct val="0"/>
        </a:spcAft>
        <a:buSzPct val="85000"/>
        <a:buChar char="–"/>
        <a:defRPr>
          <a:solidFill>
            <a:schemeClr val="tx1"/>
          </a:solidFill>
          <a:latin typeface="+mn-lt"/>
        </a:defRPr>
      </a:lvl3pPr>
      <a:lvl4pPr marL="1655763" indent="-220663" algn="l" defTabSz="884238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65338" indent="-219075" algn="l" defTabSz="884238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Times New Roman" pitchFamily="18" charset="0"/>
        </a:defRPr>
      </a:lvl5pPr>
      <a:lvl6pPr marL="2522538" indent="-219075" algn="l" defTabSz="884238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Times New Roman" pitchFamily="18" charset="0"/>
        </a:defRPr>
      </a:lvl6pPr>
      <a:lvl7pPr marL="2979738" indent="-219075" algn="l" defTabSz="884238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Times New Roman" pitchFamily="18" charset="0"/>
        </a:defRPr>
      </a:lvl7pPr>
      <a:lvl8pPr marL="3436938" indent="-219075" algn="l" defTabSz="884238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Times New Roman" pitchFamily="18" charset="0"/>
        </a:defRPr>
      </a:lvl8pPr>
      <a:lvl9pPr marL="3894138" indent="-219075" algn="l" defTabSz="884238" rtl="0" eaLnBrk="0" fontAlgn="base" hangingPunct="0">
        <a:spcBef>
          <a:spcPct val="20000"/>
        </a:spcBef>
        <a:spcAft>
          <a:spcPct val="0"/>
        </a:spcAft>
        <a:buChar char="»"/>
        <a:defRPr sz="19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7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42355" y="480767"/>
            <a:ext cx="8758015" cy="3648173"/>
          </a:xfrm>
        </p:spPr>
        <p:txBody>
          <a:bodyPr/>
          <a:lstStyle/>
          <a:p>
            <a:pPr algn="ctr"/>
            <a:r>
              <a:rPr lang="de-DE" sz="2800" dirty="0" smtClean="0"/>
              <a:t>Verstehe!</a:t>
            </a:r>
            <a:endParaRPr lang="de-DE" sz="2000" b="0" dirty="0"/>
          </a:p>
        </p:txBody>
      </p:sp>
      <p:sp>
        <p:nvSpPr>
          <p:cNvPr id="89098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451611" y="3342197"/>
            <a:ext cx="6934200" cy="3089910"/>
          </a:xfrm>
        </p:spPr>
        <p:txBody>
          <a:bodyPr/>
          <a:lstStyle/>
          <a:p>
            <a:r>
              <a:rPr lang="de-DE" b="1" dirty="0" smtClean="0"/>
              <a:t>User Training</a:t>
            </a:r>
          </a:p>
          <a:p>
            <a:endParaRPr lang="de-DE" dirty="0" smtClean="0"/>
          </a:p>
          <a:p>
            <a:endParaRPr lang="de-DE" dirty="0" smtClean="0"/>
          </a:p>
          <a:p>
            <a:r>
              <a:rPr lang="de-DE" sz="1600" dirty="0" smtClean="0"/>
              <a:t>Web Computing GmbH</a:t>
            </a:r>
          </a:p>
          <a:p>
            <a:r>
              <a:rPr lang="de-DE" sz="1600" dirty="0" smtClean="0"/>
              <a:t>Mendelstraße 11</a:t>
            </a:r>
          </a:p>
          <a:p>
            <a:r>
              <a:rPr lang="de-DE" sz="1600" dirty="0" smtClean="0"/>
              <a:t>48149 Münster (Germany)</a:t>
            </a:r>
          </a:p>
          <a:p>
            <a:endParaRPr lang="de-DE" sz="1600" dirty="0"/>
          </a:p>
          <a:p>
            <a:r>
              <a:rPr lang="de-DE" sz="1100" dirty="0" smtClean="0"/>
              <a:t>Version 1.0 - As </a:t>
            </a:r>
            <a:r>
              <a:rPr lang="de-DE" sz="1100" dirty="0" err="1" smtClean="0"/>
              <a:t>of</a:t>
            </a:r>
            <a:r>
              <a:rPr lang="de-DE" sz="1100" dirty="0" smtClean="0"/>
              <a:t> August 2014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81" y="1906291"/>
            <a:ext cx="3451860" cy="706226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780" y="0"/>
            <a:ext cx="3665220" cy="1223267"/>
          </a:xfrm>
          <a:prstGeom prst="rect">
            <a:avLst/>
          </a:prstGeom>
        </p:spPr>
      </p:pic>
    </p:spTree>
  </p:cSld>
  <p:clrMapOvr>
    <a:masterClrMapping/>
  </p:clrMapOvr>
  <p:transition advTm="1453"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Contribution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Type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92037" y="1156763"/>
            <a:ext cx="9401908" cy="1146395"/>
          </a:xfrm>
        </p:spPr>
        <p:txBody>
          <a:bodyPr/>
          <a:lstStyle/>
          <a:p>
            <a:r>
              <a:rPr lang="de-DE" sz="2000" dirty="0">
                <a:solidFill>
                  <a:schemeClr val="accent2"/>
                </a:solidFill>
              </a:rPr>
              <a:t>Topic: </a:t>
            </a:r>
            <a:r>
              <a:rPr lang="de-DE" sz="2000" dirty="0"/>
              <a:t>Content </a:t>
            </a:r>
            <a:r>
              <a:rPr lang="de-DE" sz="2000" dirty="0" err="1"/>
              <a:t>container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a </a:t>
            </a:r>
            <a:r>
              <a:rPr lang="de-DE" sz="2000" dirty="0" err="1"/>
              <a:t>single</a:t>
            </a:r>
            <a:r>
              <a:rPr lang="de-DE" sz="2000" dirty="0"/>
              <a:t> film </a:t>
            </a:r>
            <a:r>
              <a:rPr lang="de-DE" sz="2000" dirty="0" err="1"/>
              <a:t>and</a:t>
            </a:r>
            <a:r>
              <a:rPr lang="de-DE" sz="2000" dirty="0"/>
              <a:t>/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documents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additional </a:t>
            </a:r>
            <a:r>
              <a:rPr lang="de-DE" sz="2000" dirty="0" err="1"/>
              <a:t>data</a:t>
            </a:r>
            <a:r>
              <a:rPr lang="de-DE" sz="2000" dirty="0"/>
              <a:t> (e.g. </a:t>
            </a:r>
            <a:r>
              <a:rPr lang="de-DE" sz="2000" dirty="0" err="1"/>
              <a:t>recommendations</a:t>
            </a:r>
            <a:r>
              <a:rPr lang="de-DE" sz="2000" dirty="0"/>
              <a:t>, </a:t>
            </a:r>
            <a:r>
              <a:rPr lang="de-DE" sz="2000" dirty="0" err="1"/>
              <a:t>source</a:t>
            </a:r>
            <a:r>
              <a:rPr lang="de-DE" sz="2000" dirty="0"/>
              <a:t> </a:t>
            </a:r>
            <a:r>
              <a:rPr lang="de-DE" sz="2000" dirty="0" err="1"/>
              <a:t>disclosures</a:t>
            </a:r>
            <a:r>
              <a:rPr lang="de-DE" sz="2000" dirty="0"/>
              <a:t>); </a:t>
            </a:r>
            <a:r>
              <a:rPr lang="de-DE" sz="2000" dirty="0" err="1"/>
              <a:t>topic</a:t>
            </a:r>
            <a:r>
              <a:rPr lang="de-DE" sz="2000" dirty="0"/>
              <a:t>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requested</a:t>
            </a:r>
            <a:r>
              <a:rPr lang="de-DE" sz="2000" dirty="0"/>
              <a:t> („pull“)</a:t>
            </a:r>
          </a:p>
          <a:p>
            <a:r>
              <a:rPr lang="de-DE" sz="2000" dirty="0">
                <a:solidFill>
                  <a:srgbClr val="7030A0"/>
                </a:solidFill>
              </a:rPr>
              <a:t>Briefing:</a:t>
            </a:r>
            <a:r>
              <a:rPr lang="de-DE" sz="2000" dirty="0">
                <a:solidFill>
                  <a:srgbClr val="C00000"/>
                </a:solidFill>
              </a:rPr>
              <a:t> </a:t>
            </a:r>
            <a:r>
              <a:rPr lang="de-DE" sz="2000" dirty="0"/>
              <a:t>Brief </a:t>
            </a:r>
            <a:r>
              <a:rPr lang="de-DE" sz="2000" dirty="0" err="1"/>
              <a:t>information</a:t>
            </a:r>
            <a:r>
              <a:rPr lang="de-DE" sz="2000" dirty="0"/>
              <a:t> in </a:t>
            </a:r>
            <a:r>
              <a:rPr lang="de-DE" sz="2000" dirty="0" err="1"/>
              <a:t>respect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an </a:t>
            </a:r>
            <a:r>
              <a:rPr lang="de-DE" sz="2000" dirty="0" err="1"/>
              <a:t>event</a:t>
            </a:r>
            <a:r>
              <a:rPr lang="de-DE" sz="2000" dirty="0"/>
              <a:t> / </a:t>
            </a:r>
            <a:r>
              <a:rPr lang="de-DE" sz="2000" dirty="0" err="1"/>
              <a:t>entity</a:t>
            </a:r>
            <a:r>
              <a:rPr lang="de-DE" sz="2000" dirty="0"/>
              <a:t> etc.; a </a:t>
            </a:r>
            <a:r>
              <a:rPr lang="de-DE" sz="2000" dirty="0" err="1"/>
              <a:t>briefing</a:t>
            </a:r>
            <a:r>
              <a:rPr lang="de-DE" sz="2000" dirty="0"/>
              <a:t> </a:t>
            </a:r>
            <a:r>
              <a:rPr lang="de-DE" sz="2000" dirty="0" err="1"/>
              <a:t>has</a:t>
            </a:r>
            <a:r>
              <a:rPr lang="de-DE" sz="2000" dirty="0"/>
              <a:t> a </a:t>
            </a:r>
            <a:r>
              <a:rPr lang="de-DE" sz="2000" dirty="0" err="1"/>
              <a:t>specified</a:t>
            </a:r>
            <a:r>
              <a:rPr lang="de-DE" sz="2000" dirty="0"/>
              <a:t> </a:t>
            </a:r>
            <a:r>
              <a:rPr lang="de-DE" sz="2000" dirty="0" err="1"/>
              <a:t>allocation</a:t>
            </a:r>
            <a:r>
              <a:rPr lang="de-DE" sz="2000" dirty="0"/>
              <a:t> </a:t>
            </a:r>
            <a:r>
              <a:rPr lang="de-DE" sz="2000" dirty="0" err="1"/>
              <a:t>group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will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automatically</a:t>
            </a:r>
            <a:r>
              <a:rPr lang="de-DE" sz="2000" dirty="0"/>
              <a:t> </a:t>
            </a:r>
            <a:r>
              <a:rPr lang="de-DE" sz="2000" dirty="0" err="1"/>
              <a:t>allocated</a:t>
            </a:r>
            <a:r>
              <a:rPr lang="de-DE" sz="2000" dirty="0"/>
              <a:t> („push“)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E5D89B7D-BE49-40AB-B459-F8DB6D439979}" type="slidenum">
              <a:rPr lang="de-DE" smtClean="0"/>
              <a:pPr/>
              <a:t>10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3727165" y="2698802"/>
            <a:ext cx="2378314" cy="976075"/>
          </a:xfrm>
          <a:prstGeom prst="rect">
            <a:avLst/>
          </a:prstGeom>
          <a:noFill/>
          <a:ln w="57150" algn="ctr">
            <a:solidFill>
              <a:schemeClr val="accent2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smtClean="0">
                <a:solidFill>
                  <a:schemeClr val="accent2"/>
                </a:solidFill>
              </a:rPr>
              <a:t>Film</a:t>
            </a:r>
          </a:p>
          <a:p>
            <a:endParaRPr lang="de-DE" sz="2000" dirty="0" smtClean="0">
              <a:solidFill>
                <a:schemeClr val="accent2"/>
              </a:solidFill>
            </a:endParaRPr>
          </a:p>
          <a:p>
            <a:endParaRPr lang="de-DE" sz="2000" dirty="0">
              <a:solidFill>
                <a:schemeClr val="accent2"/>
              </a:solidFill>
            </a:endParaRPr>
          </a:p>
        </p:txBody>
      </p:sp>
      <p:cxnSp>
        <p:nvCxnSpPr>
          <p:cNvPr id="8" name="Gerade Verbindung mit Pfeil 7"/>
          <p:cNvCxnSpPr>
            <a:stCxn id="34" idx="3"/>
            <a:endCxn id="30" idx="1"/>
          </p:cNvCxnSpPr>
          <p:nvPr/>
        </p:nvCxnSpPr>
        <p:spPr bwMode="auto">
          <a:xfrm>
            <a:off x="1661748" y="4872553"/>
            <a:ext cx="1083228" cy="0"/>
          </a:xfrm>
          <a:prstGeom prst="straightConnector1">
            <a:avLst/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feld 13"/>
          <p:cNvSpPr txBox="1"/>
          <p:nvPr/>
        </p:nvSpPr>
        <p:spPr>
          <a:xfrm>
            <a:off x="4099403" y="4173124"/>
            <a:ext cx="84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may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 err="1"/>
              <a:t>contain</a:t>
            </a:r>
            <a:endParaRPr lang="de-DE" sz="1600" dirty="0"/>
          </a:p>
        </p:txBody>
      </p:sp>
      <p:sp>
        <p:nvSpPr>
          <p:cNvPr id="26" name="Rechteck 25"/>
          <p:cNvSpPr/>
          <p:nvPr/>
        </p:nvSpPr>
        <p:spPr bwMode="auto">
          <a:xfrm>
            <a:off x="3828958" y="3186839"/>
            <a:ext cx="691657" cy="393650"/>
          </a:xfrm>
          <a:prstGeom prst="rect">
            <a:avLst/>
          </a:prstGeom>
          <a:noFill/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Film</a:t>
            </a:r>
          </a:p>
        </p:txBody>
      </p:sp>
      <p:sp>
        <p:nvSpPr>
          <p:cNvPr id="29" name="Rechteck 28"/>
          <p:cNvSpPr/>
          <p:nvPr/>
        </p:nvSpPr>
        <p:spPr bwMode="auto">
          <a:xfrm>
            <a:off x="4697141" y="3096690"/>
            <a:ext cx="1316018" cy="393650"/>
          </a:xfrm>
          <a:prstGeom prst="rect">
            <a:avLst/>
          </a:prstGeom>
          <a:noFill/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hteck 26"/>
          <p:cNvSpPr/>
          <p:nvPr/>
        </p:nvSpPr>
        <p:spPr bwMode="auto">
          <a:xfrm>
            <a:off x="4622407" y="3186839"/>
            <a:ext cx="1316018" cy="3936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Document</a:t>
            </a:r>
            <a:endParaRPr lang="de-DE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Rechteck 29"/>
          <p:cNvSpPr/>
          <p:nvPr/>
        </p:nvSpPr>
        <p:spPr bwMode="auto">
          <a:xfrm>
            <a:off x="2744976" y="4377553"/>
            <a:ext cx="1290514" cy="990000"/>
          </a:xfrm>
          <a:prstGeom prst="rect">
            <a:avLst/>
          </a:prstGeom>
          <a:noFill/>
          <a:ln w="57150" algn="ctr">
            <a:solidFill>
              <a:srgbClr val="008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smtClean="0">
                <a:solidFill>
                  <a:srgbClr val="008000"/>
                </a:solidFill>
              </a:rPr>
              <a:t>Playlist</a:t>
            </a:r>
          </a:p>
          <a:p>
            <a:endParaRPr lang="de-DE" sz="2000" dirty="0" smtClean="0">
              <a:solidFill>
                <a:srgbClr val="008000"/>
              </a:solidFill>
            </a:endParaRPr>
          </a:p>
          <a:p>
            <a:endParaRPr lang="de-DE" sz="2000" dirty="0">
              <a:solidFill>
                <a:srgbClr val="008000"/>
              </a:solidFill>
            </a:endParaRPr>
          </a:p>
        </p:txBody>
      </p:sp>
      <p:sp>
        <p:nvSpPr>
          <p:cNvPr id="32" name="Rechteck 31"/>
          <p:cNvSpPr/>
          <p:nvPr/>
        </p:nvSpPr>
        <p:spPr bwMode="auto">
          <a:xfrm>
            <a:off x="3086390" y="4765519"/>
            <a:ext cx="707400" cy="393650"/>
          </a:xfrm>
          <a:prstGeom prst="rect">
            <a:avLst/>
          </a:prstGeom>
          <a:noFill/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3035508" y="4842034"/>
            <a:ext cx="691657" cy="3936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Film</a:t>
            </a:r>
          </a:p>
        </p:txBody>
      </p:sp>
      <p:sp>
        <p:nvSpPr>
          <p:cNvPr id="34" name="Rechteck 33"/>
          <p:cNvSpPr/>
          <p:nvPr/>
        </p:nvSpPr>
        <p:spPr bwMode="auto">
          <a:xfrm>
            <a:off x="302142" y="4377553"/>
            <a:ext cx="1359606" cy="990000"/>
          </a:xfrm>
          <a:prstGeom prst="rect">
            <a:avLst/>
          </a:prstGeom>
          <a:noFill/>
          <a:ln w="5715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smtClean="0">
                <a:solidFill>
                  <a:srgbClr val="C00000"/>
                </a:solidFill>
              </a:rPr>
              <a:t>Training</a:t>
            </a:r>
          </a:p>
          <a:p>
            <a:endParaRPr lang="de-DE" sz="2000" dirty="0" smtClean="0">
              <a:solidFill>
                <a:srgbClr val="C00000"/>
              </a:solidFill>
            </a:endParaRPr>
          </a:p>
          <a:p>
            <a:endParaRPr lang="de-DE" sz="2000" dirty="0">
              <a:solidFill>
                <a:srgbClr val="C00000"/>
              </a:solidFill>
            </a:endParaRPr>
          </a:p>
        </p:txBody>
      </p:sp>
      <p:sp>
        <p:nvSpPr>
          <p:cNvPr id="35" name="Rechteck 34"/>
          <p:cNvSpPr/>
          <p:nvPr/>
        </p:nvSpPr>
        <p:spPr bwMode="auto">
          <a:xfrm>
            <a:off x="665831" y="4785901"/>
            <a:ext cx="707400" cy="393650"/>
          </a:xfrm>
          <a:prstGeom prst="rect">
            <a:avLst/>
          </a:prstGeom>
          <a:noFill/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hteck 35"/>
          <p:cNvSpPr/>
          <p:nvPr/>
        </p:nvSpPr>
        <p:spPr bwMode="auto">
          <a:xfrm>
            <a:off x="614949" y="4862416"/>
            <a:ext cx="691657" cy="3936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Film</a:t>
            </a:r>
          </a:p>
        </p:txBody>
      </p:sp>
      <p:sp>
        <p:nvSpPr>
          <p:cNvPr id="39" name="Rechteck 38"/>
          <p:cNvSpPr/>
          <p:nvPr/>
        </p:nvSpPr>
        <p:spPr bwMode="auto">
          <a:xfrm>
            <a:off x="234162" y="5960348"/>
            <a:ext cx="1495567" cy="976075"/>
          </a:xfrm>
          <a:prstGeom prst="rect">
            <a:avLst/>
          </a:prstGeom>
          <a:noFill/>
          <a:ln w="57150" algn="ctr">
            <a:solidFill>
              <a:srgbClr val="FF33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smtClean="0">
                <a:solidFill>
                  <a:srgbClr val="FF0000"/>
                </a:solidFill>
              </a:rPr>
              <a:t>Quiz</a:t>
            </a:r>
          </a:p>
          <a:p>
            <a:endParaRPr lang="de-DE" sz="2000" dirty="0" smtClean="0">
              <a:solidFill>
                <a:schemeClr val="accent2"/>
              </a:solidFill>
            </a:endParaRPr>
          </a:p>
          <a:p>
            <a:endParaRPr lang="de-DE" sz="2000" dirty="0">
              <a:solidFill>
                <a:schemeClr val="accent2"/>
              </a:solidFill>
            </a:endParaRPr>
          </a:p>
        </p:txBody>
      </p:sp>
      <p:sp>
        <p:nvSpPr>
          <p:cNvPr id="40" name="Rechteck 39"/>
          <p:cNvSpPr/>
          <p:nvPr/>
        </p:nvSpPr>
        <p:spPr bwMode="auto">
          <a:xfrm>
            <a:off x="673451" y="6371870"/>
            <a:ext cx="707400" cy="393650"/>
          </a:xfrm>
          <a:prstGeom prst="rect">
            <a:avLst/>
          </a:prstGeom>
          <a:noFill/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hteck 43"/>
          <p:cNvSpPr/>
          <p:nvPr/>
        </p:nvSpPr>
        <p:spPr bwMode="auto">
          <a:xfrm>
            <a:off x="622569" y="6448385"/>
            <a:ext cx="691657" cy="3936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Doc</a:t>
            </a:r>
          </a:p>
        </p:txBody>
      </p:sp>
      <p:cxnSp>
        <p:nvCxnSpPr>
          <p:cNvPr id="45" name="Gerade Verbindung mit Pfeil 7"/>
          <p:cNvCxnSpPr>
            <a:stCxn id="34" idx="2"/>
            <a:endCxn id="39" idx="0"/>
          </p:cNvCxnSpPr>
          <p:nvPr/>
        </p:nvCxnSpPr>
        <p:spPr bwMode="auto">
          <a:xfrm>
            <a:off x="981945" y="5367553"/>
            <a:ext cx="1" cy="592795"/>
          </a:xfrm>
          <a:prstGeom prst="straightConnector1">
            <a:avLst/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7" name="Textfeld 46"/>
          <p:cNvSpPr txBox="1"/>
          <p:nvPr/>
        </p:nvSpPr>
        <p:spPr>
          <a:xfrm>
            <a:off x="1027151" y="5375200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k</a:t>
            </a:r>
            <a:r>
              <a:rPr lang="de-DE" sz="1600" dirty="0" smtClean="0"/>
              <a:t>ann</a:t>
            </a:r>
            <a:br>
              <a:rPr lang="de-DE" sz="1600" dirty="0" smtClean="0"/>
            </a:br>
            <a:r>
              <a:rPr lang="de-DE" sz="1600" dirty="0" smtClean="0"/>
              <a:t>enthalten</a:t>
            </a:r>
            <a:endParaRPr lang="de-DE" sz="1600" dirty="0"/>
          </a:p>
        </p:txBody>
      </p:sp>
      <p:sp>
        <p:nvSpPr>
          <p:cNvPr id="48" name="Rechteck 47"/>
          <p:cNvSpPr/>
          <p:nvPr/>
        </p:nvSpPr>
        <p:spPr bwMode="auto">
          <a:xfrm>
            <a:off x="5022299" y="4377553"/>
            <a:ext cx="1707959" cy="990000"/>
          </a:xfrm>
          <a:prstGeom prst="rect">
            <a:avLst/>
          </a:prstGeom>
          <a:noFill/>
          <a:ln w="57150" algn="ctr">
            <a:solidFill>
              <a:srgbClr val="7030A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smtClean="0">
                <a:solidFill>
                  <a:srgbClr val="7030A0"/>
                </a:solidFill>
              </a:rPr>
              <a:t>Briefing</a:t>
            </a:r>
          </a:p>
          <a:p>
            <a:endParaRPr lang="de-DE" sz="2000" dirty="0" smtClean="0">
              <a:solidFill>
                <a:srgbClr val="7030A0"/>
              </a:solidFill>
            </a:endParaRPr>
          </a:p>
          <a:p>
            <a:endParaRPr lang="de-DE" sz="2000" dirty="0">
              <a:solidFill>
                <a:srgbClr val="7030A0"/>
              </a:solidFill>
            </a:endParaRPr>
          </a:p>
        </p:txBody>
      </p:sp>
      <p:sp>
        <p:nvSpPr>
          <p:cNvPr id="50" name="Rechteck 49"/>
          <p:cNvSpPr/>
          <p:nvPr/>
        </p:nvSpPr>
        <p:spPr bwMode="auto">
          <a:xfrm>
            <a:off x="5144608" y="4866026"/>
            <a:ext cx="674002" cy="3936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Film</a:t>
            </a:r>
          </a:p>
        </p:txBody>
      </p:sp>
      <p:cxnSp>
        <p:nvCxnSpPr>
          <p:cNvPr id="56" name="Gerade Verbindung mit Pfeil 7"/>
          <p:cNvCxnSpPr>
            <a:stCxn id="48" idx="1"/>
            <a:endCxn id="30" idx="3"/>
          </p:cNvCxnSpPr>
          <p:nvPr/>
        </p:nvCxnSpPr>
        <p:spPr bwMode="auto">
          <a:xfrm flipH="1">
            <a:off x="4035490" y="4872553"/>
            <a:ext cx="986809" cy="0"/>
          </a:xfrm>
          <a:prstGeom prst="straightConnector1">
            <a:avLst/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3" name="Textfeld 62"/>
          <p:cNvSpPr txBox="1"/>
          <p:nvPr/>
        </p:nvSpPr>
        <p:spPr>
          <a:xfrm>
            <a:off x="1777595" y="4180744"/>
            <a:ext cx="84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may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600" dirty="0" err="1"/>
              <a:t>contain</a:t>
            </a:r>
            <a:endParaRPr lang="de-DE" sz="1600" dirty="0"/>
          </a:p>
        </p:txBody>
      </p:sp>
      <p:sp>
        <p:nvSpPr>
          <p:cNvPr id="64" name="Rechteck 63"/>
          <p:cNvSpPr/>
          <p:nvPr/>
        </p:nvSpPr>
        <p:spPr bwMode="auto">
          <a:xfrm>
            <a:off x="6871793" y="4377553"/>
            <a:ext cx="1359606" cy="990000"/>
          </a:xfrm>
          <a:prstGeom prst="rect">
            <a:avLst/>
          </a:prstGeom>
          <a:noFill/>
          <a:ln w="57150" algn="ctr">
            <a:solidFill>
              <a:srgbClr val="00B0F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smtClean="0">
                <a:solidFill>
                  <a:srgbClr val="00B0F0"/>
                </a:solidFill>
              </a:rPr>
              <a:t>Q&amp;A</a:t>
            </a:r>
          </a:p>
          <a:p>
            <a:endParaRPr lang="de-DE" sz="2000" dirty="0" smtClean="0">
              <a:solidFill>
                <a:srgbClr val="00B0F0"/>
              </a:solidFill>
            </a:endParaRPr>
          </a:p>
          <a:p>
            <a:endParaRPr lang="de-DE" sz="2000" dirty="0">
              <a:solidFill>
                <a:srgbClr val="00B0F0"/>
              </a:solidFill>
            </a:endParaRPr>
          </a:p>
        </p:txBody>
      </p:sp>
      <p:sp>
        <p:nvSpPr>
          <p:cNvPr id="65" name="Rechteck 64"/>
          <p:cNvSpPr/>
          <p:nvPr/>
        </p:nvSpPr>
        <p:spPr bwMode="auto">
          <a:xfrm>
            <a:off x="7235482" y="4792251"/>
            <a:ext cx="707400" cy="393650"/>
          </a:xfrm>
          <a:prstGeom prst="rect">
            <a:avLst/>
          </a:prstGeom>
          <a:noFill/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6" name="Rechteck 65"/>
          <p:cNvSpPr/>
          <p:nvPr/>
        </p:nvSpPr>
        <p:spPr bwMode="auto">
          <a:xfrm>
            <a:off x="7184600" y="4868766"/>
            <a:ext cx="691657" cy="3936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Doc</a:t>
            </a:r>
          </a:p>
        </p:txBody>
      </p:sp>
      <p:sp>
        <p:nvSpPr>
          <p:cNvPr id="67" name="Rechteck 66"/>
          <p:cNvSpPr/>
          <p:nvPr/>
        </p:nvSpPr>
        <p:spPr bwMode="auto">
          <a:xfrm>
            <a:off x="8372933" y="4377553"/>
            <a:ext cx="1359606" cy="990000"/>
          </a:xfrm>
          <a:prstGeom prst="rect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/>
              <a:t>Topic</a:t>
            </a:r>
            <a:br>
              <a:rPr lang="de-DE" sz="2000" dirty="0"/>
            </a:br>
            <a:r>
              <a:rPr lang="de-DE" sz="2000" dirty="0"/>
              <a:t>Request</a:t>
            </a:r>
          </a:p>
        </p:txBody>
      </p:sp>
      <p:sp>
        <p:nvSpPr>
          <p:cNvPr id="70" name="Rechteck 69"/>
          <p:cNvSpPr/>
          <p:nvPr/>
        </p:nvSpPr>
        <p:spPr bwMode="auto">
          <a:xfrm>
            <a:off x="5962506" y="4789592"/>
            <a:ext cx="689343" cy="393650"/>
          </a:xfrm>
          <a:prstGeom prst="rect">
            <a:avLst/>
          </a:prstGeom>
          <a:noFill/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Rechteck 70"/>
          <p:cNvSpPr/>
          <p:nvPr/>
        </p:nvSpPr>
        <p:spPr bwMode="auto">
          <a:xfrm>
            <a:off x="5911625" y="4866107"/>
            <a:ext cx="674002" cy="3936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Doc</a:t>
            </a:r>
          </a:p>
        </p:txBody>
      </p:sp>
      <p:cxnSp>
        <p:nvCxnSpPr>
          <p:cNvPr id="72" name="Gerade Verbindung mit Pfeil 7"/>
          <p:cNvCxnSpPr>
            <a:stCxn id="34" idx="0"/>
            <a:endCxn id="26" idx="2"/>
          </p:cNvCxnSpPr>
          <p:nvPr/>
        </p:nvCxnSpPr>
        <p:spPr bwMode="auto">
          <a:xfrm rot="5400000" flipH="1" flipV="1">
            <a:off x="2179834" y="2382600"/>
            <a:ext cx="797064" cy="3192842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4" name="Gerade Verbindung mit Pfeil 7"/>
          <p:cNvCxnSpPr>
            <a:stCxn id="30" idx="0"/>
            <a:endCxn id="26" idx="2"/>
          </p:cNvCxnSpPr>
          <p:nvPr/>
        </p:nvCxnSpPr>
        <p:spPr bwMode="auto">
          <a:xfrm rot="5400000" flipH="1" flipV="1">
            <a:off x="3383978" y="3586744"/>
            <a:ext cx="797064" cy="784554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7" name="Gerade Verbindung mit Pfeil 7"/>
          <p:cNvCxnSpPr>
            <a:stCxn id="48" idx="0"/>
            <a:endCxn id="26" idx="2"/>
          </p:cNvCxnSpPr>
          <p:nvPr/>
        </p:nvCxnSpPr>
        <p:spPr bwMode="auto">
          <a:xfrm rot="16200000" flipV="1">
            <a:off x="4627001" y="3128275"/>
            <a:ext cx="797064" cy="1701492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3" name="Textfeld 82"/>
          <p:cNvSpPr txBox="1"/>
          <p:nvPr/>
        </p:nvSpPr>
        <p:spPr>
          <a:xfrm>
            <a:off x="2313621" y="3649795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uses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1950346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Management – </a:t>
            </a:r>
            <a:r>
              <a:rPr lang="de-DE" dirty="0" err="1" smtClean="0"/>
              <a:t>Functions</a:t>
            </a:r>
            <a:r>
              <a:rPr lang="de-DE" dirty="0" smtClean="0"/>
              <a:t>: Publishing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100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6" name="Snagit_PPT9B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" y="1181804"/>
            <a:ext cx="9005455" cy="538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1764"/>
      </p:ext>
    </p:extLst>
  </p:cSld>
  <p:clrMapOvr>
    <a:masterClrMapping/>
  </p:clrMapOvr>
  <p:transition>
    <p:zoom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Management – </a:t>
            </a:r>
            <a:r>
              <a:rPr lang="de-DE" dirty="0" err="1"/>
              <a:t>Functions</a:t>
            </a:r>
            <a:r>
              <a:rPr lang="de-DE" dirty="0"/>
              <a:t>: </a:t>
            </a:r>
            <a:r>
              <a:rPr lang="de-DE" dirty="0" smtClean="0"/>
              <a:t>Administration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 smtClean="0">
                <a:solidFill>
                  <a:schemeClr val="accent2"/>
                </a:solidFill>
              </a:rPr>
              <a:t>Tenants</a:t>
            </a:r>
            <a:r>
              <a:rPr lang="de-DE" dirty="0" smtClean="0">
                <a:solidFill>
                  <a:schemeClr val="accent2"/>
                </a:solidFill>
              </a:rPr>
              <a:t>: </a:t>
            </a:r>
            <a:r>
              <a:rPr lang="de-DE" dirty="0"/>
              <a:t>Dashboard, Create/Update/Delete </a:t>
            </a:r>
            <a:r>
              <a:rPr lang="de-DE" dirty="0" smtClean="0"/>
              <a:t>Actions</a:t>
            </a:r>
          </a:p>
          <a:p>
            <a:pPr>
              <a:lnSpc>
                <a:spcPct val="150000"/>
              </a:lnSpc>
            </a:pPr>
            <a:r>
              <a:rPr lang="de-DE" dirty="0" err="1">
                <a:solidFill>
                  <a:schemeClr val="accent2"/>
                </a:solidFill>
              </a:rPr>
              <a:t>Production</a:t>
            </a:r>
            <a:r>
              <a:rPr lang="de-DE" dirty="0">
                <a:solidFill>
                  <a:schemeClr val="accent2"/>
                </a:solidFill>
              </a:rPr>
              <a:t> Templates: </a:t>
            </a:r>
            <a:r>
              <a:rPr lang="de-DE" dirty="0" smtClean="0"/>
              <a:t>Dashboard, Create/Update/Delete/Activate Actions</a:t>
            </a:r>
            <a:endParaRPr lang="de-DE" dirty="0" smtClean="0"/>
          </a:p>
          <a:p>
            <a:pPr>
              <a:lnSpc>
                <a:spcPct val="150000"/>
              </a:lnSpc>
            </a:pPr>
            <a:r>
              <a:rPr lang="de-DE" dirty="0" smtClean="0">
                <a:solidFill>
                  <a:schemeClr val="accent2"/>
                </a:solidFill>
              </a:rPr>
              <a:t>Users (</a:t>
            </a:r>
            <a:r>
              <a:rPr lang="de-DE" dirty="0" err="1" smtClean="0">
                <a:solidFill>
                  <a:schemeClr val="accent2"/>
                </a:solidFill>
              </a:rPr>
              <a:t>for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your</a:t>
            </a:r>
            <a:r>
              <a:rPr lang="de-DE" dirty="0" smtClean="0">
                <a:solidFill>
                  <a:schemeClr val="accent2"/>
                </a:solidFill>
              </a:rPr>
              <a:t> </a:t>
            </a:r>
            <a:r>
              <a:rPr lang="de-DE" dirty="0" err="1" smtClean="0">
                <a:solidFill>
                  <a:schemeClr val="accent2"/>
                </a:solidFill>
              </a:rPr>
              <a:t>tenant</a:t>
            </a:r>
            <a:r>
              <a:rPr lang="de-DE" dirty="0" smtClean="0">
                <a:solidFill>
                  <a:schemeClr val="accent2"/>
                </a:solidFill>
              </a:rPr>
              <a:t>): </a:t>
            </a:r>
            <a:r>
              <a:rPr lang="de-DE" dirty="0"/>
              <a:t>Dashboard, </a:t>
            </a:r>
            <a:r>
              <a:rPr lang="de-DE" dirty="0" smtClean="0"/>
              <a:t>Update/Delete Actions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 smtClean="0">
                <a:solidFill>
                  <a:schemeClr val="accent2"/>
                </a:solidFill>
              </a:rPr>
              <a:t>System Parameter: </a:t>
            </a:r>
            <a:r>
              <a:rPr lang="de-DE" dirty="0"/>
              <a:t>Dashboard, Create/Update/Delete Actions</a:t>
            </a:r>
          </a:p>
          <a:p>
            <a:pPr>
              <a:lnSpc>
                <a:spcPct val="150000"/>
              </a:lnSpc>
            </a:pPr>
            <a:r>
              <a:rPr lang="de-DE" dirty="0" smtClean="0">
                <a:solidFill>
                  <a:schemeClr val="accent2"/>
                </a:solidFill>
              </a:rPr>
              <a:t>Media </a:t>
            </a:r>
            <a:r>
              <a:rPr lang="de-DE" dirty="0" err="1" smtClean="0">
                <a:solidFill>
                  <a:schemeClr val="accent2"/>
                </a:solidFill>
              </a:rPr>
              <a:t>Production</a:t>
            </a:r>
            <a:r>
              <a:rPr lang="de-DE" dirty="0" smtClean="0">
                <a:solidFill>
                  <a:schemeClr val="accent2"/>
                </a:solidFill>
              </a:rPr>
              <a:t> Monitor: </a:t>
            </a:r>
            <a:r>
              <a:rPr lang="de-DE" dirty="0"/>
              <a:t>Dashboard, Create/Update/Delete </a:t>
            </a:r>
            <a:r>
              <a:rPr lang="de-DE" dirty="0" smtClean="0"/>
              <a:t>Actions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101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326330"/>
      </p:ext>
    </p:extLst>
  </p:cSld>
  <p:clrMapOvr>
    <a:masterClrMapping/>
  </p:clrMapOvr>
  <p:transition>
    <p:zoom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Management – </a:t>
            </a:r>
            <a:r>
              <a:rPr lang="de-DE" dirty="0" err="1" smtClean="0"/>
              <a:t>Functions</a:t>
            </a:r>
            <a:r>
              <a:rPr lang="de-DE" dirty="0" smtClean="0"/>
              <a:t>: Administration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102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3" name="Snagit_PPT29B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1283"/>
            <a:ext cx="9906000" cy="414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30015"/>
      </p:ext>
    </p:extLst>
  </p:cSld>
  <p:clrMapOvr>
    <a:masterClrMapping/>
  </p:clrMapOvr>
  <p:transition>
    <p:zoom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Management – </a:t>
            </a:r>
            <a:r>
              <a:rPr lang="de-DE" dirty="0" err="1" smtClean="0"/>
              <a:t>Functions</a:t>
            </a:r>
            <a:r>
              <a:rPr lang="de-DE" dirty="0" smtClean="0"/>
              <a:t>: Administration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103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5" name="Snagit_PPT7B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5763"/>
            <a:ext cx="9906000" cy="429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15013"/>
      </p:ext>
    </p:extLst>
  </p:cSld>
  <p:clrMapOvr>
    <a:masterClrMapping/>
  </p:clrMapOvr>
  <p:transition>
    <p:zoom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Management – </a:t>
            </a:r>
            <a:r>
              <a:rPr lang="de-DE" dirty="0" err="1" smtClean="0"/>
              <a:t>Functions</a:t>
            </a:r>
            <a:r>
              <a:rPr lang="de-DE" dirty="0" smtClean="0"/>
              <a:t>: Administration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104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9" name="Snagit_PPT90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556"/>
            <a:ext cx="9906000" cy="504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38192"/>
      </p:ext>
    </p:extLst>
  </p:cSld>
  <p:clrMapOvr>
    <a:masterClrMapping/>
  </p:clrMapOvr>
  <p:transition>
    <p:zoom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Management – </a:t>
            </a:r>
            <a:r>
              <a:rPr lang="de-DE" dirty="0" err="1" smtClean="0"/>
              <a:t>Functions</a:t>
            </a:r>
            <a:r>
              <a:rPr lang="de-DE" dirty="0" smtClean="0"/>
              <a:t>: Administration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105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9" name="Snagit_PPTD15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810" y="1143361"/>
            <a:ext cx="6552381" cy="579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91277"/>
      </p:ext>
    </p:extLst>
  </p:cSld>
  <p:clrMapOvr>
    <a:masterClrMapping/>
  </p:clrMapOvr>
  <p:transition>
    <p:zoom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Management – </a:t>
            </a:r>
            <a:r>
              <a:rPr lang="de-DE" dirty="0" err="1" smtClean="0"/>
              <a:t>Functions</a:t>
            </a:r>
            <a:r>
              <a:rPr lang="de-DE" dirty="0" smtClean="0"/>
              <a:t>: Administration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106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9" name="Snagit_PPTF7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09" y="1719488"/>
            <a:ext cx="9352382" cy="3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01170"/>
      </p:ext>
    </p:extLst>
  </p:cSld>
  <p:clrMapOvr>
    <a:masterClrMapping/>
  </p:clrMapOvr>
  <p:transition>
    <p:zoom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Kernfunktionen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E5D89B7D-BE49-40AB-B459-F8DB6D439979}" type="slidenum">
              <a:rPr lang="de-DE" smtClean="0"/>
              <a:pPr/>
              <a:t>107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148840" y="1821180"/>
            <a:ext cx="3520440" cy="191262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>
            <a:softEdge rad="63500"/>
          </a:effectLst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3" name="Rechteck 2"/>
          <p:cNvSpPr/>
          <p:nvPr/>
        </p:nvSpPr>
        <p:spPr bwMode="auto">
          <a:xfrm>
            <a:off x="0" y="1040"/>
            <a:ext cx="9906000" cy="704746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350" y="3034936"/>
            <a:ext cx="4783301" cy="97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555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Contacts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E5D89B7D-BE49-40AB-B459-F8DB6D439979}" type="slidenum">
              <a:rPr lang="de-DE" smtClean="0"/>
              <a:pPr/>
              <a:t>108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413" y="1243852"/>
            <a:ext cx="1016777" cy="1482680"/>
          </a:xfrm>
        </p:spPr>
      </p:pic>
      <p:sp>
        <p:nvSpPr>
          <p:cNvPr id="9" name="Textfeld 8"/>
          <p:cNvSpPr txBox="1"/>
          <p:nvPr/>
        </p:nvSpPr>
        <p:spPr>
          <a:xfrm>
            <a:off x="3460751" y="1243852"/>
            <a:ext cx="35605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800" b="1" dirty="0">
                <a:latin typeface="+mn-lt"/>
                <a:cs typeface="Courier New" panose="02070309020205020404" pitchFamily="49" charset="0"/>
              </a:rPr>
              <a:t>Prof. Dr. Wolfgang Wicht</a:t>
            </a:r>
          </a:p>
          <a:p>
            <a:pPr algn="l"/>
            <a:r>
              <a:rPr lang="de-DE" sz="1800" dirty="0" smtClean="0">
                <a:latin typeface="+mn-lt"/>
                <a:cs typeface="Courier New" panose="02070309020205020404" pitchFamily="49" charset="0"/>
              </a:rPr>
              <a:t>Partner</a:t>
            </a:r>
            <a:endParaRPr lang="de-DE" sz="1800" dirty="0">
              <a:latin typeface="+mn-lt"/>
              <a:cs typeface="Courier New" panose="02070309020205020404" pitchFamily="49" charset="0"/>
            </a:endParaRPr>
          </a:p>
          <a:p>
            <a:pPr algn="l"/>
            <a:r>
              <a:rPr lang="de-DE" sz="1800" dirty="0" smtClean="0">
                <a:latin typeface="+mn-lt"/>
                <a:cs typeface="Courier New" panose="02070309020205020404" pitchFamily="49" charset="0"/>
              </a:rPr>
              <a:t>Mail</a:t>
            </a:r>
            <a:r>
              <a:rPr lang="de-DE" sz="1800" dirty="0">
                <a:latin typeface="+mn-lt"/>
                <a:cs typeface="Courier New" panose="02070309020205020404" pitchFamily="49" charset="0"/>
              </a:rPr>
              <a:t>	ww@web-computing.de</a:t>
            </a:r>
          </a:p>
          <a:p>
            <a:pPr algn="l"/>
            <a:r>
              <a:rPr lang="de-DE" sz="1800" dirty="0" smtClean="0">
                <a:latin typeface="+mn-lt"/>
                <a:cs typeface="Courier New" panose="02070309020205020404" pitchFamily="49" charset="0"/>
              </a:rPr>
              <a:t>Mobile</a:t>
            </a:r>
            <a:r>
              <a:rPr lang="de-DE" sz="1800" dirty="0">
                <a:latin typeface="+mn-lt"/>
                <a:cs typeface="Courier New" panose="02070309020205020404" pitchFamily="49" charset="0"/>
              </a:rPr>
              <a:t>	+49 177 9721441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3460751" y="3154999"/>
            <a:ext cx="35477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800" b="1" dirty="0">
                <a:latin typeface="+mn-lt"/>
                <a:cs typeface="Courier New" panose="02070309020205020404" pitchFamily="49" charset="0"/>
              </a:rPr>
              <a:t>Maximilian Busch</a:t>
            </a:r>
            <a:r>
              <a:rPr lang="de-DE" sz="1800" dirty="0">
                <a:latin typeface="+mn-lt"/>
                <a:cs typeface="Courier New" panose="02070309020205020404" pitchFamily="49" charset="0"/>
              </a:rPr>
              <a:t>,</a:t>
            </a:r>
            <a:r>
              <a:rPr lang="de-DE" sz="1800" b="1" dirty="0">
                <a:latin typeface="+mn-lt"/>
                <a:cs typeface="Courier New" panose="02070309020205020404" pitchFamily="49" charset="0"/>
              </a:rPr>
              <a:t> </a:t>
            </a:r>
            <a:r>
              <a:rPr lang="de-DE" sz="1800" dirty="0">
                <a:latin typeface="+mn-lt"/>
                <a:cs typeface="Courier New" panose="02070309020205020404" pitchFamily="49" charset="0"/>
              </a:rPr>
              <a:t>B. </a:t>
            </a:r>
            <a:r>
              <a:rPr lang="de-DE" sz="1800" dirty="0" err="1">
                <a:latin typeface="+mn-lt"/>
                <a:cs typeface="Courier New" panose="02070309020205020404" pitchFamily="49" charset="0"/>
              </a:rPr>
              <a:t>Sc</a:t>
            </a:r>
            <a:r>
              <a:rPr lang="de-DE" sz="1800" dirty="0">
                <a:latin typeface="+mn-lt"/>
                <a:cs typeface="Courier New" panose="02070309020205020404" pitchFamily="49" charset="0"/>
              </a:rPr>
              <a:t> . MIS</a:t>
            </a:r>
          </a:p>
          <a:p>
            <a:pPr algn="l"/>
            <a:r>
              <a:rPr lang="de-DE" sz="1800" dirty="0" smtClean="0">
                <a:latin typeface="+mn-lt"/>
                <a:cs typeface="Courier New" panose="02070309020205020404" pitchFamily="49" charset="0"/>
              </a:rPr>
              <a:t>CEO</a:t>
            </a:r>
            <a:endParaRPr lang="de-DE" sz="1800" dirty="0">
              <a:latin typeface="+mn-lt"/>
              <a:cs typeface="Courier New" panose="02070309020205020404" pitchFamily="49" charset="0"/>
            </a:endParaRPr>
          </a:p>
          <a:p>
            <a:pPr algn="l"/>
            <a:r>
              <a:rPr lang="de-DE" sz="1800" dirty="0" smtClean="0">
                <a:latin typeface="+mn-lt"/>
                <a:cs typeface="Courier New" panose="02070309020205020404" pitchFamily="49" charset="0"/>
              </a:rPr>
              <a:t>Mail</a:t>
            </a:r>
            <a:r>
              <a:rPr lang="de-DE" sz="1800" dirty="0">
                <a:latin typeface="+mn-lt"/>
                <a:cs typeface="Courier New" panose="02070309020205020404" pitchFamily="49" charset="0"/>
              </a:rPr>
              <a:t>	mb@web-computing.de</a:t>
            </a:r>
          </a:p>
          <a:p>
            <a:pPr algn="l"/>
            <a:r>
              <a:rPr lang="de-DE" sz="1800" dirty="0" smtClean="0">
                <a:latin typeface="+mn-lt"/>
                <a:cs typeface="Courier New" panose="02070309020205020404" pitchFamily="49" charset="0"/>
              </a:rPr>
              <a:t>Phone</a:t>
            </a:r>
            <a:r>
              <a:rPr lang="de-DE" sz="1800" dirty="0">
                <a:latin typeface="+mn-lt"/>
                <a:cs typeface="Courier New" panose="02070309020205020404" pitchFamily="49" charset="0"/>
              </a:rPr>
              <a:t>	+49 251 39655243</a:t>
            </a:r>
          </a:p>
          <a:p>
            <a:pPr algn="l"/>
            <a:r>
              <a:rPr lang="de-DE" sz="1800" dirty="0" smtClean="0">
                <a:latin typeface="+mn-lt"/>
                <a:cs typeface="Courier New" panose="02070309020205020404" pitchFamily="49" charset="0"/>
              </a:rPr>
              <a:t>Mobile</a:t>
            </a:r>
            <a:r>
              <a:rPr lang="de-DE" sz="1800" dirty="0">
                <a:latin typeface="+mn-lt"/>
                <a:cs typeface="Courier New" panose="02070309020205020404" pitchFamily="49" charset="0"/>
              </a:rPr>
              <a:t>	+49 151 54777070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3460751" y="5096194"/>
            <a:ext cx="40062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800" b="1" dirty="0" smtClean="0">
                <a:latin typeface="+mn-lt"/>
                <a:cs typeface="Courier New" panose="02070309020205020404" pitchFamily="49" charset="0"/>
              </a:rPr>
              <a:t>Sebastian Zimmermann</a:t>
            </a:r>
            <a:r>
              <a:rPr lang="de-DE" sz="1800" dirty="0" smtClean="0">
                <a:latin typeface="+mn-lt"/>
                <a:cs typeface="Courier New" panose="02070309020205020404" pitchFamily="49" charset="0"/>
              </a:rPr>
              <a:t>, </a:t>
            </a:r>
            <a:r>
              <a:rPr lang="de-DE" sz="1800" dirty="0">
                <a:latin typeface="+mn-lt"/>
                <a:cs typeface="Courier New" panose="02070309020205020404" pitchFamily="49" charset="0"/>
              </a:rPr>
              <a:t>B</a:t>
            </a:r>
            <a:r>
              <a:rPr lang="de-DE" sz="1800" dirty="0" smtClean="0">
                <a:latin typeface="+mn-lt"/>
                <a:cs typeface="Courier New" panose="02070309020205020404" pitchFamily="49" charset="0"/>
              </a:rPr>
              <a:t>. Sc</a:t>
            </a:r>
            <a:r>
              <a:rPr lang="de-DE" sz="1800" dirty="0">
                <a:latin typeface="+mn-lt"/>
                <a:cs typeface="Courier New" panose="02070309020205020404" pitchFamily="49" charset="0"/>
              </a:rPr>
              <a:t>. MIS</a:t>
            </a:r>
            <a:endParaRPr lang="de-DE" sz="1800" dirty="0" smtClean="0">
              <a:latin typeface="+mn-lt"/>
              <a:cs typeface="Courier New" panose="02070309020205020404" pitchFamily="49" charset="0"/>
            </a:endParaRPr>
          </a:p>
          <a:p>
            <a:pPr algn="l"/>
            <a:r>
              <a:rPr lang="de-DE" sz="1800" dirty="0" smtClean="0">
                <a:latin typeface="+mn-lt"/>
                <a:cs typeface="Courier New" panose="02070309020205020404" pitchFamily="49" charset="0"/>
              </a:rPr>
              <a:t>CEO</a:t>
            </a:r>
            <a:endParaRPr lang="de-DE" sz="1800" dirty="0">
              <a:latin typeface="+mn-lt"/>
              <a:cs typeface="Courier New" panose="02070309020205020404" pitchFamily="49" charset="0"/>
            </a:endParaRPr>
          </a:p>
          <a:p>
            <a:pPr algn="l"/>
            <a:r>
              <a:rPr lang="de-DE" sz="1800" dirty="0" smtClean="0">
                <a:latin typeface="+mn-lt"/>
                <a:cs typeface="Courier New" panose="02070309020205020404" pitchFamily="49" charset="0"/>
              </a:rPr>
              <a:t>Mail	sz@web-computing.de</a:t>
            </a:r>
          </a:p>
          <a:p>
            <a:pPr algn="l"/>
            <a:r>
              <a:rPr lang="de-DE" sz="1800" dirty="0" smtClean="0">
                <a:latin typeface="+mn-lt"/>
                <a:cs typeface="Courier New" panose="02070309020205020404" pitchFamily="49" charset="0"/>
              </a:rPr>
              <a:t>Phone	</a:t>
            </a:r>
            <a:r>
              <a:rPr lang="de-DE" sz="1800" dirty="0">
                <a:latin typeface="+mn-lt"/>
                <a:cs typeface="Courier New" panose="02070309020205020404" pitchFamily="49" charset="0"/>
              </a:rPr>
              <a:t>+49 251 39655243</a:t>
            </a:r>
            <a:endParaRPr lang="de-DE" sz="1800" dirty="0" smtClean="0">
              <a:latin typeface="+mn-lt"/>
              <a:cs typeface="Courier New" panose="02070309020205020404" pitchFamily="49" charset="0"/>
            </a:endParaRPr>
          </a:p>
          <a:p>
            <a:pPr algn="l"/>
            <a:r>
              <a:rPr lang="de-DE" sz="1800" dirty="0" smtClean="0">
                <a:latin typeface="+mn-lt"/>
                <a:cs typeface="Courier New" panose="02070309020205020404" pitchFamily="49" charset="0"/>
              </a:rPr>
              <a:t>Mobile	+49 177 6563083</a:t>
            </a:r>
          </a:p>
        </p:txBody>
      </p:sp>
      <p:pic>
        <p:nvPicPr>
          <p:cNvPr id="8" name="Picture 3" descr="D:\Dropbox\FH\6. Semester\Tutorium Datenbanken\2013\Übung_1\1989c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990" y="5096194"/>
            <a:ext cx="1015200" cy="151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D:\Media\Fotos\Portraits Max\Bewerbungsfotos\20120828_Bewerbungsfoto_dunkelgrau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990" y="3164524"/>
            <a:ext cx="1015200" cy="13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31096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hteck 51"/>
          <p:cNvSpPr/>
          <p:nvPr/>
        </p:nvSpPr>
        <p:spPr bwMode="auto">
          <a:xfrm>
            <a:off x="1327713" y="3792787"/>
            <a:ext cx="1530635" cy="710864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accent2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>
              <a:solidFill>
                <a:schemeClr val="accent2"/>
              </a:solidFill>
            </a:endParaRPr>
          </a:p>
        </p:txBody>
      </p:sp>
      <p:sp>
        <p:nvSpPr>
          <p:cNvPr id="39" name="Rechteck 38"/>
          <p:cNvSpPr/>
          <p:nvPr/>
        </p:nvSpPr>
        <p:spPr bwMode="auto">
          <a:xfrm>
            <a:off x="2827868" y="2690971"/>
            <a:ext cx="1530635" cy="710864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accent2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>
              <a:solidFill>
                <a:schemeClr val="accent2"/>
              </a:solidFill>
            </a:endParaRPr>
          </a:p>
        </p:txBody>
      </p:sp>
      <p:sp>
        <p:nvSpPr>
          <p:cNvPr id="38" name="Rechteck 37"/>
          <p:cNvSpPr/>
          <p:nvPr/>
        </p:nvSpPr>
        <p:spPr bwMode="auto">
          <a:xfrm>
            <a:off x="6362099" y="2788178"/>
            <a:ext cx="1530635" cy="710864"/>
          </a:xfrm>
          <a:prstGeom prst="rect">
            <a:avLst/>
          </a:prstGeom>
          <a:noFill/>
          <a:ln w="57150" algn="ctr">
            <a:solidFill>
              <a:srgbClr val="008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>
              <a:solidFill>
                <a:srgbClr val="008000"/>
              </a:solidFill>
            </a:endParaRPr>
          </a:p>
          <a:p>
            <a:r>
              <a:rPr lang="de-DE" sz="2000" dirty="0" smtClean="0">
                <a:solidFill>
                  <a:srgbClr val="008000"/>
                </a:solidFill>
              </a:rPr>
              <a:t/>
            </a:r>
            <a:br>
              <a:rPr lang="de-DE" sz="2000" dirty="0" smtClean="0">
                <a:solidFill>
                  <a:srgbClr val="008000"/>
                </a:solidFill>
              </a:rPr>
            </a:br>
            <a:endParaRPr lang="de-DE" sz="2000" dirty="0" smtClean="0">
              <a:solidFill>
                <a:srgbClr val="008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Taxonomy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E5D89B7D-BE49-40AB-B459-F8DB6D439979}" type="slidenum">
              <a:rPr lang="de-DE" smtClean="0"/>
              <a:pPr/>
              <a:t>11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92037" y="1156763"/>
            <a:ext cx="9401908" cy="769781"/>
          </a:xfrm>
        </p:spPr>
        <p:txBody>
          <a:bodyPr/>
          <a:lstStyle/>
          <a:p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Taxonomy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/>
              <a:t>Classification</a:t>
            </a:r>
            <a:r>
              <a:rPr lang="de-DE" sz="2000" dirty="0" smtClean="0"/>
              <a:t> </a:t>
            </a:r>
            <a:r>
              <a:rPr lang="de-DE" sz="2000" dirty="0" err="1" smtClean="0"/>
              <a:t>system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knowledge</a:t>
            </a:r>
            <a:r>
              <a:rPr lang="de-DE" sz="2000" dirty="0" smtClean="0"/>
              <a:t> </a:t>
            </a:r>
            <a:r>
              <a:rPr lang="de-DE" sz="2000" dirty="0" err="1" smtClean="0"/>
              <a:t>contributions</a:t>
            </a:r>
            <a:r>
              <a:rPr lang="de-DE" sz="2000" dirty="0" smtClean="0"/>
              <a:t> (e.g. </a:t>
            </a:r>
            <a:r>
              <a:rPr lang="de-DE" sz="2000" dirty="0" err="1" smtClean="0"/>
              <a:t>topics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films</a:t>
            </a:r>
            <a:r>
              <a:rPr lang="de-DE" sz="2000" dirty="0" smtClean="0"/>
              <a:t>, </a:t>
            </a:r>
            <a:r>
              <a:rPr lang="de-DE" sz="2000" dirty="0" err="1" smtClean="0"/>
              <a:t>playlists</a:t>
            </a:r>
            <a:r>
              <a:rPr lang="de-DE" sz="2000" dirty="0" smtClean="0"/>
              <a:t>, </a:t>
            </a:r>
            <a:r>
              <a:rPr lang="de-DE" sz="2000" dirty="0" err="1" smtClean="0"/>
              <a:t>trainings</a:t>
            </a:r>
            <a:r>
              <a:rPr lang="de-DE" sz="2000" dirty="0" smtClean="0"/>
              <a:t>)</a:t>
            </a:r>
          </a:p>
        </p:txBody>
      </p:sp>
      <p:sp>
        <p:nvSpPr>
          <p:cNvPr id="6" name="Rechteck 5"/>
          <p:cNvSpPr/>
          <p:nvPr/>
        </p:nvSpPr>
        <p:spPr bwMode="auto">
          <a:xfrm>
            <a:off x="4431753" y="1858786"/>
            <a:ext cx="1530635" cy="710864"/>
          </a:xfrm>
          <a:prstGeom prst="rect">
            <a:avLst/>
          </a:prstGeom>
          <a:noFill/>
          <a:ln w="57150" algn="ctr">
            <a:solidFill>
              <a:schemeClr val="accent2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smtClean="0">
                <a:solidFill>
                  <a:schemeClr val="accent2"/>
                </a:solidFill>
              </a:rPr>
              <a:t>Topic World</a:t>
            </a:r>
            <a:br>
              <a:rPr lang="de-DE" sz="2000" dirty="0" smtClean="0">
                <a:solidFill>
                  <a:schemeClr val="accent2"/>
                </a:solidFill>
              </a:rPr>
            </a:br>
            <a:r>
              <a:rPr lang="de-DE" sz="2000" dirty="0" smtClean="0">
                <a:solidFill>
                  <a:schemeClr val="accent2"/>
                </a:solidFill>
              </a:rPr>
              <a:t>1st Level</a:t>
            </a:r>
          </a:p>
        </p:txBody>
      </p:sp>
      <p:cxnSp>
        <p:nvCxnSpPr>
          <p:cNvPr id="28" name="Gerade Verbindung mit Pfeil 7"/>
          <p:cNvCxnSpPr>
            <a:stCxn id="6" idx="1"/>
            <a:endCxn id="31" idx="0"/>
          </p:cNvCxnSpPr>
          <p:nvPr/>
        </p:nvCxnSpPr>
        <p:spPr bwMode="auto">
          <a:xfrm rot="10800000" flipV="1">
            <a:off x="3481783" y="2214217"/>
            <a:ext cx="949971" cy="593535"/>
          </a:xfrm>
          <a:prstGeom prst="bentConnector2">
            <a:avLst/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feld 29"/>
          <p:cNvSpPr txBox="1"/>
          <p:nvPr/>
        </p:nvSpPr>
        <p:spPr>
          <a:xfrm>
            <a:off x="2158084" y="2167809"/>
            <a:ext cx="12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m</a:t>
            </a:r>
            <a:r>
              <a:rPr lang="de-DE" sz="1600" dirty="0" err="1" smtClean="0"/>
              <a:t>ay</a:t>
            </a:r>
            <a:r>
              <a:rPr lang="de-DE" sz="1600" dirty="0" smtClean="0"/>
              <a:t> </a:t>
            </a:r>
            <a:r>
              <a:rPr lang="de-DE" sz="1600" dirty="0" err="1" smtClean="0"/>
              <a:t>contain</a:t>
            </a:r>
            <a:endParaRPr lang="de-DE" sz="1600" dirty="0"/>
          </a:p>
        </p:txBody>
      </p:sp>
      <p:sp>
        <p:nvSpPr>
          <p:cNvPr id="31" name="Rechteck 30"/>
          <p:cNvSpPr/>
          <p:nvPr/>
        </p:nvSpPr>
        <p:spPr bwMode="auto">
          <a:xfrm>
            <a:off x="2716464" y="2807753"/>
            <a:ext cx="1530635" cy="710864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accent2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smtClean="0">
                <a:solidFill>
                  <a:schemeClr val="accent2"/>
                </a:solidFill>
              </a:rPr>
              <a:t>Topic World</a:t>
            </a:r>
            <a:br>
              <a:rPr lang="de-DE" sz="2000" dirty="0" smtClean="0">
                <a:solidFill>
                  <a:schemeClr val="accent2"/>
                </a:solidFill>
              </a:rPr>
            </a:br>
            <a:r>
              <a:rPr lang="de-DE" sz="2000" dirty="0" smtClean="0">
                <a:solidFill>
                  <a:schemeClr val="accent2"/>
                </a:solidFill>
              </a:rPr>
              <a:t>2nd Level</a:t>
            </a:r>
          </a:p>
        </p:txBody>
      </p:sp>
      <p:sp>
        <p:nvSpPr>
          <p:cNvPr id="32" name="Rechteck 31"/>
          <p:cNvSpPr/>
          <p:nvPr/>
        </p:nvSpPr>
        <p:spPr bwMode="auto">
          <a:xfrm>
            <a:off x="6215216" y="2898787"/>
            <a:ext cx="1530635" cy="710864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008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>
              <a:solidFill>
                <a:srgbClr val="008000"/>
              </a:solidFill>
            </a:endParaRPr>
          </a:p>
          <a:p>
            <a:r>
              <a:rPr lang="de-DE" sz="2000" dirty="0" smtClean="0">
                <a:solidFill>
                  <a:srgbClr val="008000"/>
                </a:solidFill>
              </a:rPr>
              <a:t>Topic Area</a:t>
            </a:r>
            <a:br>
              <a:rPr lang="de-DE" sz="2000" dirty="0" smtClean="0">
                <a:solidFill>
                  <a:srgbClr val="008000"/>
                </a:solidFill>
              </a:rPr>
            </a:br>
            <a:endParaRPr lang="de-DE" sz="2000" dirty="0" smtClean="0">
              <a:solidFill>
                <a:srgbClr val="008000"/>
              </a:solidFill>
            </a:endParaRPr>
          </a:p>
        </p:txBody>
      </p:sp>
      <p:cxnSp>
        <p:nvCxnSpPr>
          <p:cNvPr id="35" name="Gerade Verbindung mit Pfeil 7"/>
          <p:cNvCxnSpPr>
            <a:stCxn id="6" idx="3"/>
            <a:endCxn id="32" idx="0"/>
          </p:cNvCxnSpPr>
          <p:nvPr/>
        </p:nvCxnSpPr>
        <p:spPr bwMode="auto">
          <a:xfrm>
            <a:off x="5962388" y="2214218"/>
            <a:ext cx="1018146" cy="684569"/>
          </a:xfrm>
          <a:prstGeom prst="bentConnector2">
            <a:avLst/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1" name="Rechteck 40"/>
          <p:cNvSpPr/>
          <p:nvPr/>
        </p:nvSpPr>
        <p:spPr bwMode="auto">
          <a:xfrm>
            <a:off x="1372444" y="4953261"/>
            <a:ext cx="1530635" cy="710864"/>
          </a:xfrm>
          <a:prstGeom prst="rect">
            <a:avLst/>
          </a:prstGeom>
          <a:noFill/>
          <a:ln w="57150" algn="ctr">
            <a:solidFill>
              <a:srgbClr val="008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>
              <a:solidFill>
                <a:srgbClr val="008000"/>
              </a:solidFill>
            </a:endParaRPr>
          </a:p>
          <a:p>
            <a:r>
              <a:rPr lang="de-DE" sz="2000" dirty="0" smtClean="0">
                <a:solidFill>
                  <a:srgbClr val="008000"/>
                </a:solidFill>
              </a:rPr>
              <a:t/>
            </a:r>
            <a:br>
              <a:rPr lang="de-DE" sz="2000" dirty="0" smtClean="0">
                <a:solidFill>
                  <a:srgbClr val="008000"/>
                </a:solidFill>
              </a:rPr>
            </a:br>
            <a:endParaRPr lang="de-DE" sz="2000" dirty="0" smtClean="0">
              <a:solidFill>
                <a:srgbClr val="008000"/>
              </a:solidFill>
            </a:endParaRPr>
          </a:p>
        </p:txBody>
      </p:sp>
      <p:sp>
        <p:nvSpPr>
          <p:cNvPr id="45" name="Rechteck 44"/>
          <p:cNvSpPr/>
          <p:nvPr/>
        </p:nvSpPr>
        <p:spPr bwMode="auto">
          <a:xfrm>
            <a:off x="1225561" y="5063870"/>
            <a:ext cx="1530635" cy="710864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008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>
              <a:solidFill>
                <a:srgbClr val="008000"/>
              </a:solidFill>
            </a:endParaRPr>
          </a:p>
          <a:p>
            <a:r>
              <a:rPr lang="de-DE" sz="2000" dirty="0" smtClean="0">
                <a:solidFill>
                  <a:srgbClr val="008000"/>
                </a:solidFill>
              </a:rPr>
              <a:t>Topic Area</a:t>
            </a:r>
            <a:br>
              <a:rPr lang="de-DE" sz="2000" dirty="0" smtClean="0">
                <a:solidFill>
                  <a:srgbClr val="008000"/>
                </a:solidFill>
              </a:rPr>
            </a:br>
            <a:endParaRPr lang="de-DE" sz="2000" dirty="0" smtClean="0">
              <a:solidFill>
                <a:srgbClr val="008000"/>
              </a:solidFill>
            </a:endParaRPr>
          </a:p>
        </p:txBody>
      </p:sp>
      <p:cxnSp>
        <p:nvCxnSpPr>
          <p:cNvPr id="46" name="Gerade Verbindung mit Pfeil 7"/>
          <p:cNvCxnSpPr>
            <a:stCxn id="42" idx="2"/>
            <a:endCxn id="45" idx="0"/>
          </p:cNvCxnSpPr>
          <p:nvPr/>
        </p:nvCxnSpPr>
        <p:spPr bwMode="auto">
          <a:xfrm rot="16200000" flipH="1">
            <a:off x="1768969" y="4841959"/>
            <a:ext cx="443437" cy="383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Gerade Verbindung mit Pfeil 7"/>
          <p:cNvCxnSpPr>
            <a:stCxn id="31" idx="1"/>
            <a:endCxn id="42" idx="0"/>
          </p:cNvCxnSpPr>
          <p:nvPr/>
        </p:nvCxnSpPr>
        <p:spPr bwMode="auto">
          <a:xfrm rot="10800000" flipV="1">
            <a:off x="1990496" y="3163185"/>
            <a:ext cx="725968" cy="746384"/>
          </a:xfrm>
          <a:prstGeom prst="bentConnector2">
            <a:avLst/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2" name="Rechteck 41"/>
          <p:cNvSpPr/>
          <p:nvPr/>
        </p:nvSpPr>
        <p:spPr bwMode="auto">
          <a:xfrm>
            <a:off x="1225178" y="3909569"/>
            <a:ext cx="1530635" cy="710864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accent2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smtClean="0">
                <a:solidFill>
                  <a:schemeClr val="accent2"/>
                </a:solidFill>
              </a:rPr>
              <a:t>Topic World</a:t>
            </a:r>
            <a:br>
              <a:rPr lang="de-DE" sz="2000" dirty="0" smtClean="0">
                <a:solidFill>
                  <a:schemeClr val="accent2"/>
                </a:solidFill>
              </a:rPr>
            </a:br>
            <a:r>
              <a:rPr lang="de-DE" sz="2000" dirty="0" smtClean="0">
                <a:solidFill>
                  <a:schemeClr val="accent2"/>
                </a:solidFill>
              </a:rPr>
              <a:t>3rd Level</a:t>
            </a:r>
          </a:p>
        </p:txBody>
      </p:sp>
      <p:sp>
        <p:nvSpPr>
          <p:cNvPr id="53" name="Rechteck 52"/>
          <p:cNvSpPr/>
          <p:nvPr/>
        </p:nvSpPr>
        <p:spPr bwMode="auto">
          <a:xfrm>
            <a:off x="4293203" y="3827038"/>
            <a:ext cx="1530635" cy="710864"/>
          </a:xfrm>
          <a:prstGeom prst="rect">
            <a:avLst/>
          </a:prstGeom>
          <a:noFill/>
          <a:ln w="57150" algn="ctr">
            <a:solidFill>
              <a:srgbClr val="008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>
              <a:solidFill>
                <a:srgbClr val="008000"/>
              </a:solidFill>
            </a:endParaRPr>
          </a:p>
          <a:p>
            <a:r>
              <a:rPr lang="de-DE" sz="2000" dirty="0" smtClean="0">
                <a:solidFill>
                  <a:srgbClr val="008000"/>
                </a:solidFill>
              </a:rPr>
              <a:t/>
            </a:r>
            <a:br>
              <a:rPr lang="de-DE" sz="2000" dirty="0" smtClean="0">
                <a:solidFill>
                  <a:srgbClr val="008000"/>
                </a:solidFill>
              </a:rPr>
            </a:br>
            <a:endParaRPr lang="de-DE" sz="2000" dirty="0" smtClean="0">
              <a:solidFill>
                <a:srgbClr val="008000"/>
              </a:solidFill>
            </a:endParaRPr>
          </a:p>
        </p:txBody>
      </p:sp>
      <p:sp>
        <p:nvSpPr>
          <p:cNvPr id="54" name="Rechteck 53"/>
          <p:cNvSpPr/>
          <p:nvPr/>
        </p:nvSpPr>
        <p:spPr bwMode="auto">
          <a:xfrm>
            <a:off x="4146320" y="3937647"/>
            <a:ext cx="1530635" cy="710864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008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>
              <a:solidFill>
                <a:srgbClr val="008000"/>
              </a:solidFill>
            </a:endParaRPr>
          </a:p>
          <a:p>
            <a:r>
              <a:rPr lang="de-DE" sz="2000" dirty="0" smtClean="0">
                <a:solidFill>
                  <a:srgbClr val="008000"/>
                </a:solidFill>
              </a:rPr>
              <a:t>Topic Area</a:t>
            </a:r>
            <a:br>
              <a:rPr lang="de-DE" sz="2000" dirty="0" smtClean="0">
                <a:solidFill>
                  <a:srgbClr val="008000"/>
                </a:solidFill>
              </a:rPr>
            </a:br>
            <a:endParaRPr lang="de-DE" sz="2000" dirty="0" smtClean="0">
              <a:solidFill>
                <a:srgbClr val="008000"/>
              </a:solidFill>
            </a:endParaRPr>
          </a:p>
        </p:txBody>
      </p:sp>
      <p:cxnSp>
        <p:nvCxnSpPr>
          <p:cNvPr id="55" name="Gerade Verbindung mit Pfeil 7"/>
          <p:cNvCxnSpPr>
            <a:stCxn id="31" idx="3"/>
            <a:endCxn id="54" idx="0"/>
          </p:cNvCxnSpPr>
          <p:nvPr/>
        </p:nvCxnSpPr>
        <p:spPr bwMode="auto">
          <a:xfrm>
            <a:off x="4247099" y="3163185"/>
            <a:ext cx="664539" cy="774462"/>
          </a:xfrm>
          <a:prstGeom prst="bentConnector2">
            <a:avLst/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7" name="Rechteck 56"/>
          <p:cNvSpPr/>
          <p:nvPr/>
        </p:nvSpPr>
        <p:spPr bwMode="auto">
          <a:xfrm>
            <a:off x="308105" y="6158447"/>
            <a:ext cx="1530635" cy="710864"/>
          </a:xfrm>
          <a:prstGeom prst="rect">
            <a:avLst/>
          </a:prstGeom>
          <a:noFill/>
          <a:ln w="5715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>
              <a:solidFill>
                <a:srgbClr val="C00000"/>
              </a:solidFill>
            </a:endParaRPr>
          </a:p>
          <a:p>
            <a:r>
              <a:rPr lang="de-DE" sz="2000" dirty="0" smtClean="0">
                <a:solidFill>
                  <a:srgbClr val="C00000"/>
                </a:solidFill>
              </a:rPr>
              <a:t/>
            </a:r>
            <a:br>
              <a:rPr lang="de-DE" sz="2000" dirty="0" smtClean="0">
                <a:solidFill>
                  <a:srgbClr val="C00000"/>
                </a:solidFill>
              </a:rPr>
            </a:br>
            <a:endParaRPr lang="de-DE" sz="2000" dirty="0" smtClean="0">
              <a:solidFill>
                <a:srgbClr val="C00000"/>
              </a:solidFill>
            </a:endParaRPr>
          </a:p>
        </p:txBody>
      </p:sp>
      <p:sp>
        <p:nvSpPr>
          <p:cNvPr id="58" name="Rechteck 57"/>
          <p:cNvSpPr/>
          <p:nvPr/>
        </p:nvSpPr>
        <p:spPr bwMode="auto">
          <a:xfrm>
            <a:off x="161222" y="6269056"/>
            <a:ext cx="1530635" cy="710864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>
              <a:solidFill>
                <a:srgbClr val="C00000"/>
              </a:solidFill>
            </a:endParaRPr>
          </a:p>
          <a:p>
            <a:r>
              <a:rPr lang="de-DE" sz="2000" dirty="0" smtClean="0">
                <a:solidFill>
                  <a:srgbClr val="C00000"/>
                </a:solidFill>
              </a:rPr>
              <a:t>Topic</a:t>
            </a:r>
            <a:br>
              <a:rPr lang="de-DE" sz="2000" dirty="0" smtClean="0">
                <a:solidFill>
                  <a:srgbClr val="C00000"/>
                </a:solidFill>
              </a:rPr>
            </a:br>
            <a:endParaRPr lang="de-DE" sz="2000" dirty="0" smtClean="0">
              <a:solidFill>
                <a:srgbClr val="C00000"/>
              </a:solidFill>
            </a:endParaRPr>
          </a:p>
        </p:txBody>
      </p:sp>
      <p:cxnSp>
        <p:nvCxnSpPr>
          <p:cNvPr id="59" name="Gerade Verbindung mit Pfeil 7"/>
          <p:cNvCxnSpPr>
            <a:stCxn id="45" idx="2"/>
            <a:endCxn id="58" idx="0"/>
          </p:cNvCxnSpPr>
          <p:nvPr/>
        </p:nvCxnSpPr>
        <p:spPr bwMode="auto">
          <a:xfrm rot="5400000">
            <a:off x="1211549" y="5489726"/>
            <a:ext cx="494322" cy="1064339"/>
          </a:xfrm>
          <a:prstGeom prst="bentConnector3">
            <a:avLst>
              <a:gd name="adj1" fmla="val 33043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0" name="Textfeld 59"/>
          <p:cNvSpPr txBox="1"/>
          <p:nvPr/>
        </p:nvSpPr>
        <p:spPr>
          <a:xfrm>
            <a:off x="6995161" y="2206310"/>
            <a:ext cx="12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may</a:t>
            </a:r>
            <a:r>
              <a:rPr lang="de-DE" sz="1600" dirty="0" smtClean="0"/>
              <a:t> </a:t>
            </a:r>
            <a:r>
              <a:rPr lang="de-DE" sz="1600" dirty="0" err="1" smtClean="0"/>
              <a:t>contain</a:t>
            </a:r>
            <a:endParaRPr lang="de-DE" sz="1600" dirty="0"/>
          </a:p>
        </p:txBody>
      </p:sp>
      <p:sp>
        <p:nvSpPr>
          <p:cNvPr id="61" name="Rechteck 60"/>
          <p:cNvSpPr/>
          <p:nvPr/>
        </p:nvSpPr>
        <p:spPr bwMode="auto">
          <a:xfrm>
            <a:off x="3484494" y="5128786"/>
            <a:ext cx="1530635" cy="710864"/>
          </a:xfrm>
          <a:prstGeom prst="rect">
            <a:avLst/>
          </a:prstGeom>
          <a:noFill/>
          <a:ln w="5715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>
              <a:solidFill>
                <a:srgbClr val="C00000"/>
              </a:solidFill>
            </a:endParaRPr>
          </a:p>
          <a:p>
            <a:r>
              <a:rPr lang="de-DE" sz="2000" dirty="0" smtClean="0">
                <a:solidFill>
                  <a:srgbClr val="C00000"/>
                </a:solidFill>
              </a:rPr>
              <a:t/>
            </a:r>
            <a:br>
              <a:rPr lang="de-DE" sz="2000" dirty="0" smtClean="0">
                <a:solidFill>
                  <a:srgbClr val="C00000"/>
                </a:solidFill>
              </a:rPr>
            </a:br>
            <a:endParaRPr lang="de-DE" sz="2000" dirty="0" smtClean="0">
              <a:solidFill>
                <a:srgbClr val="C00000"/>
              </a:solidFill>
            </a:endParaRPr>
          </a:p>
        </p:txBody>
      </p:sp>
      <p:sp>
        <p:nvSpPr>
          <p:cNvPr id="62" name="Rechteck 61"/>
          <p:cNvSpPr/>
          <p:nvPr/>
        </p:nvSpPr>
        <p:spPr bwMode="auto">
          <a:xfrm>
            <a:off x="3337611" y="5239395"/>
            <a:ext cx="1530635" cy="710864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>
              <a:solidFill>
                <a:srgbClr val="C00000"/>
              </a:solidFill>
            </a:endParaRPr>
          </a:p>
          <a:p>
            <a:r>
              <a:rPr lang="de-DE" sz="2000" dirty="0" smtClean="0">
                <a:solidFill>
                  <a:srgbClr val="C00000"/>
                </a:solidFill>
              </a:rPr>
              <a:t>Topic</a:t>
            </a:r>
            <a:br>
              <a:rPr lang="de-DE" sz="2000" dirty="0" smtClean="0">
                <a:solidFill>
                  <a:srgbClr val="C00000"/>
                </a:solidFill>
              </a:rPr>
            </a:br>
            <a:endParaRPr lang="de-DE" sz="2000" dirty="0" smtClean="0">
              <a:solidFill>
                <a:srgbClr val="C00000"/>
              </a:solidFill>
            </a:endParaRPr>
          </a:p>
        </p:txBody>
      </p:sp>
      <p:cxnSp>
        <p:nvCxnSpPr>
          <p:cNvPr id="63" name="Gerade Verbindung mit Pfeil 7"/>
          <p:cNvCxnSpPr>
            <a:stCxn id="54" idx="2"/>
            <a:endCxn id="62" idx="0"/>
          </p:cNvCxnSpPr>
          <p:nvPr/>
        </p:nvCxnSpPr>
        <p:spPr bwMode="auto">
          <a:xfrm rot="5400000">
            <a:off x="4211842" y="4539599"/>
            <a:ext cx="590884" cy="808709"/>
          </a:xfrm>
          <a:prstGeom prst="bentConnector3">
            <a:avLst>
              <a:gd name="adj1" fmla="val 29367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5" name="Rechteck 64"/>
          <p:cNvSpPr/>
          <p:nvPr/>
        </p:nvSpPr>
        <p:spPr bwMode="auto">
          <a:xfrm>
            <a:off x="6369719" y="4044327"/>
            <a:ext cx="1530635" cy="710864"/>
          </a:xfrm>
          <a:prstGeom prst="rect">
            <a:avLst/>
          </a:prstGeom>
          <a:noFill/>
          <a:ln w="5715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>
              <a:solidFill>
                <a:srgbClr val="C00000"/>
              </a:solidFill>
            </a:endParaRPr>
          </a:p>
          <a:p>
            <a:r>
              <a:rPr lang="de-DE" sz="2000" dirty="0" smtClean="0">
                <a:solidFill>
                  <a:srgbClr val="C00000"/>
                </a:solidFill>
              </a:rPr>
              <a:t/>
            </a:r>
            <a:br>
              <a:rPr lang="de-DE" sz="2000" dirty="0" smtClean="0">
                <a:solidFill>
                  <a:srgbClr val="C00000"/>
                </a:solidFill>
              </a:rPr>
            </a:br>
            <a:endParaRPr lang="de-DE" sz="2000" dirty="0" smtClean="0">
              <a:solidFill>
                <a:srgbClr val="C00000"/>
              </a:solidFill>
            </a:endParaRPr>
          </a:p>
        </p:txBody>
      </p:sp>
      <p:sp>
        <p:nvSpPr>
          <p:cNvPr id="66" name="Rechteck 65"/>
          <p:cNvSpPr/>
          <p:nvPr/>
        </p:nvSpPr>
        <p:spPr bwMode="auto">
          <a:xfrm>
            <a:off x="6222836" y="4154936"/>
            <a:ext cx="1530635" cy="710864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>
              <a:solidFill>
                <a:srgbClr val="C00000"/>
              </a:solidFill>
            </a:endParaRPr>
          </a:p>
          <a:p>
            <a:r>
              <a:rPr lang="de-DE" sz="2000" dirty="0" smtClean="0">
                <a:solidFill>
                  <a:srgbClr val="C00000"/>
                </a:solidFill>
              </a:rPr>
              <a:t>Topic</a:t>
            </a:r>
            <a:br>
              <a:rPr lang="de-DE" sz="2000" dirty="0" smtClean="0">
                <a:solidFill>
                  <a:srgbClr val="C00000"/>
                </a:solidFill>
              </a:rPr>
            </a:br>
            <a:endParaRPr lang="de-DE" sz="2000" dirty="0" smtClean="0">
              <a:solidFill>
                <a:srgbClr val="C00000"/>
              </a:solidFill>
            </a:endParaRPr>
          </a:p>
        </p:txBody>
      </p:sp>
      <p:cxnSp>
        <p:nvCxnSpPr>
          <p:cNvPr id="67" name="Gerade Verbindung mit Pfeil 7"/>
          <p:cNvCxnSpPr>
            <a:stCxn id="32" idx="2"/>
            <a:endCxn id="66" idx="0"/>
          </p:cNvCxnSpPr>
          <p:nvPr/>
        </p:nvCxnSpPr>
        <p:spPr bwMode="auto">
          <a:xfrm rot="16200000" flipH="1">
            <a:off x="6711702" y="3878483"/>
            <a:ext cx="545285" cy="7620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9" name="Rechteck 68"/>
          <p:cNvSpPr/>
          <p:nvPr/>
        </p:nvSpPr>
        <p:spPr bwMode="auto">
          <a:xfrm>
            <a:off x="8194120" y="4009102"/>
            <a:ext cx="1530635" cy="710864"/>
          </a:xfrm>
          <a:prstGeom prst="rect">
            <a:avLst/>
          </a:prstGeom>
          <a:noFill/>
          <a:ln w="57150" algn="ctr">
            <a:solidFill>
              <a:srgbClr val="7030A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>
              <a:solidFill>
                <a:srgbClr val="7030A0"/>
              </a:solidFill>
            </a:endParaRPr>
          </a:p>
          <a:p>
            <a:r>
              <a:rPr lang="de-DE" sz="2000" dirty="0" smtClean="0">
                <a:solidFill>
                  <a:srgbClr val="7030A0"/>
                </a:solidFill>
              </a:rPr>
              <a:t/>
            </a:r>
            <a:br>
              <a:rPr lang="de-DE" sz="2000" dirty="0" smtClean="0">
                <a:solidFill>
                  <a:srgbClr val="7030A0"/>
                </a:solidFill>
              </a:rPr>
            </a:br>
            <a:endParaRPr lang="de-DE" sz="2000" dirty="0" smtClean="0">
              <a:solidFill>
                <a:srgbClr val="7030A0"/>
              </a:solidFill>
            </a:endParaRPr>
          </a:p>
        </p:txBody>
      </p:sp>
      <p:sp>
        <p:nvSpPr>
          <p:cNvPr id="70" name="Rechteck 69"/>
          <p:cNvSpPr/>
          <p:nvPr/>
        </p:nvSpPr>
        <p:spPr bwMode="auto">
          <a:xfrm>
            <a:off x="8047237" y="4119711"/>
            <a:ext cx="1530635" cy="710864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030A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smtClean="0">
                <a:solidFill>
                  <a:srgbClr val="7030A0"/>
                </a:solidFill>
              </a:rPr>
              <a:t>...*</a:t>
            </a:r>
          </a:p>
        </p:txBody>
      </p:sp>
      <p:cxnSp>
        <p:nvCxnSpPr>
          <p:cNvPr id="71" name="Gerade Verbindung mit Pfeil 7"/>
          <p:cNvCxnSpPr>
            <a:stCxn id="32" idx="2"/>
            <a:endCxn id="70" idx="0"/>
          </p:cNvCxnSpPr>
          <p:nvPr/>
        </p:nvCxnSpPr>
        <p:spPr bwMode="auto">
          <a:xfrm rot="16200000" flipH="1">
            <a:off x="7641514" y="2948670"/>
            <a:ext cx="510060" cy="1832021"/>
          </a:xfrm>
          <a:prstGeom prst="bentConnector3">
            <a:avLst>
              <a:gd name="adj1" fmla="val 29085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4" name="Rechteck 73"/>
          <p:cNvSpPr/>
          <p:nvPr/>
        </p:nvSpPr>
        <p:spPr bwMode="auto">
          <a:xfrm>
            <a:off x="5282249" y="5103457"/>
            <a:ext cx="1530635" cy="710864"/>
          </a:xfrm>
          <a:prstGeom prst="rect">
            <a:avLst/>
          </a:prstGeom>
          <a:noFill/>
          <a:ln w="57150" algn="ctr">
            <a:solidFill>
              <a:srgbClr val="7030A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>
              <a:solidFill>
                <a:srgbClr val="7030A0"/>
              </a:solidFill>
            </a:endParaRPr>
          </a:p>
          <a:p>
            <a:r>
              <a:rPr lang="de-DE" sz="2000" dirty="0" smtClean="0">
                <a:solidFill>
                  <a:srgbClr val="7030A0"/>
                </a:solidFill>
              </a:rPr>
              <a:t/>
            </a:r>
            <a:br>
              <a:rPr lang="de-DE" sz="2000" dirty="0" smtClean="0">
                <a:solidFill>
                  <a:srgbClr val="7030A0"/>
                </a:solidFill>
              </a:rPr>
            </a:br>
            <a:endParaRPr lang="de-DE" sz="2000" dirty="0" smtClean="0">
              <a:solidFill>
                <a:srgbClr val="7030A0"/>
              </a:solidFill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5135366" y="5214066"/>
            <a:ext cx="1530635" cy="710864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030A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smtClean="0">
                <a:solidFill>
                  <a:srgbClr val="7030A0"/>
                </a:solidFill>
              </a:rPr>
              <a:t>...*</a:t>
            </a:r>
          </a:p>
        </p:txBody>
      </p:sp>
      <p:cxnSp>
        <p:nvCxnSpPr>
          <p:cNvPr id="76" name="Gerade Verbindung mit Pfeil 7"/>
          <p:cNvCxnSpPr/>
          <p:nvPr/>
        </p:nvCxnSpPr>
        <p:spPr bwMode="auto">
          <a:xfrm rot="16200000" flipH="1">
            <a:off x="5104335" y="4455816"/>
            <a:ext cx="603655" cy="989046"/>
          </a:xfrm>
          <a:prstGeom prst="bentConnector3">
            <a:avLst>
              <a:gd name="adj1" fmla="val 28541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5" name="Rechteck 84"/>
          <p:cNvSpPr/>
          <p:nvPr/>
        </p:nvSpPr>
        <p:spPr bwMode="auto">
          <a:xfrm>
            <a:off x="2145569" y="6162474"/>
            <a:ext cx="1530635" cy="710864"/>
          </a:xfrm>
          <a:prstGeom prst="rect">
            <a:avLst/>
          </a:prstGeom>
          <a:noFill/>
          <a:ln w="57150" algn="ctr">
            <a:solidFill>
              <a:srgbClr val="7030A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>
              <a:solidFill>
                <a:srgbClr val="7030A0"/>
              </a:solidFill>
            </a:endParaRPr>
          </a:p>
          <a:p>
            <a:r>
              <a:rPr lang="de-DE" sz="2000" dirty="0" smtClean="0">
                <a:solidFill>
                  <a:srgbClr val="7030A0"/>
                </a:solidFill>
              </a:rPr>
              <a:t/>
            </a:r>
            <a:br>
              <a:rPr lang="de-DE" sz="2000" dirty="0" smtClean="0">
                <a:solidFill>
                  <a:srgbClr val="7030A0"/>
                </a:solidFill>
              </a:rPr>
            </a:br>
            <a:endParaRPr lang="de-DE" sz="2000" dirty="0" smtClean="0">
              <a:solidFill>
                <a:srgbClr val="7030A0"/>
              </a:solidFill>
            </a:endParaRPr>
          </a:p>
        </p:txBody>
      </p:sp>
      <p:sp>
        <p:nvSpPr>
          <p:cNvPr id="86" name="Rechteck 85"/>
          <p:cNvSpPr/>
          <p:nvPr/>
        </p:nvSpPr>
        <p:spPr bwMode="auto">
          <a:xfrm>
            <a:off x="1998686" y="6273083"/>
            <a:ext cx="1530635" cy="710864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7030A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smtClean="0">
                <a:solidFill>
                  <a:srgbClr val="7030A0"/>
                </a:solidFill>
              </a:rPr>
              <a:t>...*</a:t>
            </a:r>
          </a:p>
        </p:txBody>
      </p:sp>
      <p:cxnSp>
        <p:nvCxnSpPr>
          <p:cNvPr id="87" name="Gerade Verbindung mit Pfeil 7"/>
          <p:cNvCxnSpPr>
            <a:stCxn id="45" idx="2"/>
            <a:endCxn id="86" idx="0"/>
          </p:cNvCxnSpPr>
          <p:nvPr/>
        </p:nvCxnSpPr>
        <p:spPr bwMode="auto">
          <a:xfrm rot="16200000" flipH="1">
            <a:off x="2128267" y="5637345"/>
            <a:ext cx="498349" cy="773125"/>
          </a:xfrm>
          <a:prstGeom prst="bentConnector3">
            <a:avLst>
              <a:gd name="adj1" fmla="val 31652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3" name="Textfeld 92"/>
          <p:cNvSpPr txBox="1"/>
          <p:nvPr/>
        </p:nvSpPr>
        <p:spPr>
          <a:xfrm>
            <a:off x="4284515" y="6708447"/>
            <a:ext cx="4373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* e.g. Playlist, Briefing, Training, Q&amp;A, Topic Request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077350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Process</a:t>
            </a:r>
            <a:r>
              <a:rPr lang="de-DE" dirty="0"/>
              <a:t> „Create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Publish</a:t>
            </a:r>
            <a:r>
              <a:rPr lang="de-DE" dirty="0"/>
              <a:t> Topic </a:t>
            </a:r>
            <a:r>
              <a:rPr lang="de-DE" dirty="0" err="1"/>
              <a:t>with</a:t>
            </a:r>
            <a:r>
              <a:rPr lang="de-DE" dirty="0"/>
              <a:t> Film“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E5D89B7D-BE49-40AB-B459-F8DB6D439979}" type="slidenum">
              <a:rPr lang="de-DE" smtClean="0"/>
              <a:pPr/>
              <a:t>12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703385" y="1591408"/>
            <a:ext cx="958362" cy="958362"/>
          </a:xfrm>
          <a:prstGeom prst="rect">
            <a:avLst/>
          </a:prstGeom>
          <a:noFill/>
          <a:ln w="5715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48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2548305" y="1591408"/>
            <a:ext cx="958362" cy="958362"/>
          </a:xfrm>
          <a:prstGeom prst="rect">
            <a:avLst/>
          </a:prstGeom>
          <a:noFill/>
          <a:ln w="57150" algn="ctr">
            <a:solidFill>
              <a:schemeClr val="accent2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4800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9" name="Rechteck 8"/>
          <p:cNvSpPr/>
          <p:nvPr/>
        </p:nvSpPr>
        <p:spPr bwMode="auto">
          <a:xfrm>
            <a:off x="4393225" y="1591408"/>
            <a:ext cx="958362" cy="958362"/>
          </a:xfrm>
          <a:prstGeom prst="rect">
            <a:avLst/>
          </a:prstGeom>
          <a:noFill/>
          <a:ln w="57150" algn="ctr">
            <a:solidFill>
              <a:srgbClr val="008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4800" dirty="0">
                <a:solidFill>
                  <a:srgbClr val="008000"/>
                </a:solidFill>
              </a:rPr>
              <a:t>3</a:t>
            </a:r>
          </a:p>
        </p:txBody>
      </p:sp>
      <p:sp>
        <p:nvSpPr>
          <p:cNvPr id="10" name="Rechteck 9"/>
          <p:cNvSpPr/>
          <p:nvPr/>
        </p:nvSpPr>
        <p:spPr bwMode="auto">
          <a:xfrm>
            <a:off x="6238144" y="1591408"/>
            <a:ext cx="958362" cy="958362"/>
          </a:xfrm>
          <a:prstGeom prst="rect">
            <a:avLst/>
          </a:prstGeom>
          <a:noFill/>
          <a:ln w="57150" algn="ctr">
            <a:solidFill>
              <a:srgbClr val="7030A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r>
              <a:rPr lang="de-DE" sz="4800" dirty="0" smtClean="0">
                <a:solidFill>
                  <a:srgbClr val="7030A0"/>
                </a:solidFill>
              </a:rPr>
              <a:t>4</a:t>
            </a:r>
            <a:endParaRPr lang="de-DE" sz="4800" dirty="0">
              <a:solidFill>
                <a:srgbClr val="7030A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8083063" y="1591408"/>
            <a:ext cx="958362" cy="958362"/>
          </a:xfrm>
          <a:prstGeom prst="rect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4800" dirty="0"/>
              <a:t>5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344837" y="2903982"/>
            <a:ext cx="16754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C00000"/>
                </a:solidFill>
              </a:rPr>
              <a:t>Create a</a:t>
            </a:r>
            <a:br>
              <a:rPr lang="de-DE" sz="2400" dirty="0">
                <a:solidFill>
                  <a:srgbClr val="C00000"/>
                </a:solidFill>
              </a:rPr>
            </a:br>
            <a:r>
              <a:rPr lang="de-DE" sz="2400" dirty="0" err="1">
                <a:solidFill>
                  <a:srgbClr val="C00000"/>
                </a:solidFill>
              </a:rPr>
              <a:t>topic</a:t>
            </a:r>
            <a:r>
              <a:rPr lang="de-DE" sz="2400" dirty="0">
                <a:solidFill>
                  <a:srgbClr val="C00000"/>
                </a:solidFill>
              </a:rPr>
              <a:t/>
            </a:r>
            <a:br>
              <a:rPr lang="de-DE" sz="2400" dirty="0">
                <a:solidFill>
                  <a:srgbClr val="C00000"/>
                </a:solidFill>
              </a:rPr>
            </a:br>
            <a:r>
              <a:rPr lang="de-DE" sz="2400" dirty="0" err="1">
                <a:solidFill>
                  <a:srgbClr val="C00000"/>
                </a:solidFill>
              </a:rPr>
              <a:t>with</a:t>
            </a:r>
            <a:r>
              <a:rPr lang="de-DE" sz="2400" dirty="0">
                <a:solidFill>
                  <a:srgbClr val="C00000"/>
                </a:solidFill>
              </a:rPr>
              <a:t> a</a:t>
            </a:r>
            <a:br>
              <a:rPr lang="de-DE" sz="2400" dirty="0">
                <a:solidFill>
                  <a:srgbClr val="C00000"/>
                </a:solidFill>
              </a:rPr>
            </a:br>
            <a:r>
              <a:rPr lang="de-DE" sz="2400" dirty="0" err="1">
                <a:solidFill>
                  <a:srgbClr val="C00000"/>
                </a:solidFill>
              </a:rPr>
              <a:t>screenplay</a:t>
            </a:r>
            <a:endParaRPr lang="de-DE" sz="2400" dirty="0">
              <a:solidFill>
                <a:srgbClr val="C00000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004962" y="2903982"/>
            <a:ext cx="2172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2"/>
                </a:solidFill>
              </a:rPr>
              <a:t>Create a </a:t>
            </a:r>
            <a:br>
              <a:rPr lang="de-DE" sz="2400" dirty="0">
                <a:solidFill>
                  <a:schemeClr val="accent2"/>
                </a:solidFill>
              </a:rPr>
            </a:br>
            <a:r>
              <a:rPr lang="de-DE" sz="2400" dirty="0" err="1">
                <a:solidFill>
                  <a:schemeClr val="accent2"/>
                </a:solidFill>
              </a:rPr>
              <a:t>screen</a:t>
            </a:r>
            <a:r>
              <a:rPr lang="de-DE" sz="2400" dirty="0">
                <a:solidFill>
                  <a:schemeClr val="accent2"/>
                </a:solidFill>
              </a:rPr>
              <a:t> </a:t>
            </a:r>
            <a:r>
              <a:rPr lang="de-DE" sz="2400" dirty="0" err="1">
                <a:solidFill>
                  <a:schemeClr val="accent2"/>
                </a:solidFill>
              </a:rPr>
              <a:t>or</a:t>
            </a:r>
            <a:endParaRPr lang="de-DE" sz="2400" dirty="0">
              <a:solidFill>
                <a:schemeClr val="accent2"/>
              </a:solidFill>
            </a:endParaRPr>
          </a:p>
          <a:p>
            <a:r>
              <a:rPr lang="de-DE" sz="2400" dirty="0" err="1">
                <a:solidFill>
                  <a:schemeClr val="accent2"/>
                </a:solidFill>
              </a:rPr>
              <a:t>webcam</a:t>
            </a:r>
            <a:r>
              <a:rPr lang="de-DE" sz="2400" dirty="0">
                <a:solidFill>
                  <a:schemeClr val="accent2"/>
                </a:solidFill>
              </a:rPr>
              <a:t> </a:t>
            </a:r>
            <a:r>
              <a:rPr lang="de-DE" sz="2400" dirty="0" err="1">
                <a:solidFill>
                  <a:schemeClr val="accent2"/>
                </a:solidFill>
              </a:rPr>
              <a:t>or</a:t>
            </a:r>
            <a:endParaRPr lang="de-DE" sz="2400" dirty="0">
              <a:solidFill>
                <a:schemeClr val="accent2"/>
              </a:solidFill>
            </a:endParaRPr>
          </a:p>
          <a:p>
            <a:r>
              <a:rPr lang="de-DE" sz="2400" dirty="0">
                <a:solidFill>
                  <a:schemeClr val="accent2"/>
                </a:solidFill>
              </a:rPr>
              <a:t>hybrid </a:t>
            </a:r>
            <a:r>
              <a:rPr lang="de-DE" sz="2400" dirty="0" err="1">
                <a:solidFill>
                  <a:schemeClr val="accent2"/>
                </a:solidFill>
              </a:rPr>
              <a:t>recording</a:t>
            </a:r>
            <a:r>
              <a:rPr lang="de-DE" sz="2400" dirty="0">
                <a:solidFill>
                  <a:schemeClr val="accent2"/>
                </a:solidFill>
              </a:rPr>
              <a:t/>
            </a:r>
            <a:br>
              <a:rPr lang="de-DE" sz="2400" dirty="0">
                <a:solidFill>
                  <a:schemeClr val="accent2"/>
                </a:solidFill>
              </a:rPr>
            </a:br>
            <a:r>
              <a:rPr lang="de-DE" sz="2400" dirty="0">
                <a:solidFill>
                  <a:schemeClr val="accent2"/>
                </a:solidFill>
              </a:rPr>
              <a:t>(Take)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3858671" y="2903982"/>
            <a:ext cx="19832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rgbClr val="008000"/>
                </a:solidFill>
              </a:rPr>
              <a:t>Your</a:t>
            </a:r>
            <a:r>
              <a:rPr lang="de-DE" sz="2400" dirty="0">
                <a:solidFill>
                  <a:srgbClr val="008000"/>
                </a:solidFill>
              </a:rPr>
              <a:t> Takes</a:t>
            </a:r>
          </a:p>
          <a:p>
            <a:r>
              <a:rPr lang="de-DE" sz="2400" dirty="0" smtClean="0">
                <a:solidFill>
                  <a:srgbClr val="008000"/>
                </a:solidFill>
              </a:rPr>
              <a:t>will </a:t>
            </a:r>
            <a:r>
              <a:rPr lang="de-DE" sz="2400" dirty="0" err="1" smtClean="0">
                <a:solidFill>
                  <a:srgbClr val="008000"/>
                </a:solidFill>
              </a:rPr>
              <a:t>be</a:t>
            </a:r>
            <a:r>
              <a:rPr lang="de-DE" sz="2400" dirty="0" smtClean="0">
                <a:solidFill>
                  <a:srgbClr val="008000"/>
                </a:solidFill>
              </a:rPr>
              <a:t> </a:t>
            </a:r>
            <a:endParaRPr lang="de-DE" sz="2400" dirty="0">
              <a:solidFill>
                <a:srgbClr val="008000"/>
              </a:solidFill>
            </a:endParaRPr>
          </a:p>
          <a:p>
            <a:r>
              <a:rPr lang="de-DE" sz="2400" dirty="0" err="1">
                <a:solidFill>
                  <a:srgbClr val="008000"/>
                </a:solidFill>
              </a:rPr>
              <a:t>produced</a:t>
            </a:r>
            <a:endParaRPr lang="de-DE" sz="2400" dirty="0">
              <a:solidFill>
                <a:srgbClr val="008000"/>
              </a:solidFill>
            </a:endParaRPr>
          </a:p>
          <a:p>
            <a:r>
              <a:rPr lang="de-DE" sz="2400" dirty="0" err="1" smtClean="0">
                <a:solidFill>
                  <a:srgbClr val="008000"/>
                </a:solidFill>
              </a:rPr>
              <a:t>automatically</a:t>
            </a:r>
            <a:r>
              <a:rPr lang="de-DE" sz="2400" dirty="0">
                <a:solidFill>
                  <a:srgbClr val="008000"/>
                </a:solidFill>
              </a:rPr>
              <a:t/>
            </a:r>
            <a:br>
              <a:rPr lang="de-DE" sz="2400" dirty="0">
                <a:solidFill>
                  <a:srgbClr val="008000"/>
                </a:solidFill>
              </a:rPr>
            </a:br>
            <a:r>
              <a:rPr lang="de-DE" sz="2400" dirty="0" err="1">
                <a:solidFill>
                  <a:srgbClr val="008000"/>
                </a:solidFill>
              </a:rPr>
              <a:t>to</a:t>
            </a:r>
            <a:r>
              <a:rPr lang="de-DE" sz="2400" dirty="0">
                <a:solidFill>
                  <a:srgbClr val="008000"/>
                </a:solidFill>
              </a:rPr>
              <a:t> a film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5762834" y="2903982"/>
            <a:ext cx="20602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7030A0"/>
                </a:solidFill>
              </a:rPr>
              <a:t>Optional:</a:t>
            </a:r>
          </a:p>
          <a:p>
            <a:r>
              <a:rPr lang="de-DE" sz="2400" dirty="0" err="1">
                <a:solidFill>
                  <a:srgbClr val="7030A0"/>
                </a:solidFill>
              </a:rPr>
              <a:t>Your</a:t>
            </a:r>
            <a:r>
              <a:rPr lang="de-DE" sz="2400" dirty="0">
                <a:solidFill>
                  <a:srgbClr val="7030A0"/>
                </a:solidFill>
              </a:rPr>
              <a:t> Film </a:t>
            </a:r>
            <a:br>
              <a:rPr lang="de-DE" sz="2400" dirty="0">
                <a:solidFill>
                  <a:srgbClr val="7030A0"/>
                </a:solidFill>
              </a:rPr>
            </a:br>
            <a:r>
              <a:rPr lang="de-DE" sz="2400" dirty="0">
                <a:solidFill>
                  <a:srgbClr val="7030A0"/>
                </a:solidFill>
              </a:rPr>
              <a:t>will </a:t>
            </a:r>
            <a:r>
              <a:rPr lang="de-DE" sz="2400" dirty="0" err="1">
                <a:solidFill>
                  <a:srgbClr val="7030A0"/>
                </a:solidFill>
              </a:rPr>
              <a:t>be</a:t>
            </a:r>
            <a:r>
              <a:rPr lang="de-DE" sz="2400" dirty="0">
                <a:solidFill>
                  <a:srgbClr val="7030A0"/>
                </a:solidFill>
              </a:rPr>
              <a:t> </a:t>
            </a:r>
            <a:r>
              <a:rPr lang="de-DE" sz="2400" dirty="0" err="1" smtClean="0">
                <a:solidFill>
                  <a:srgbClr val="7030A0"/>
                </a:solidFill>
              </a:rPr>
              <a:t>reviewed</a:t>
            </a:r>
            <a:endParaRPr lang="de-DE" sz="2400" dirty="0">
              <a:solidFill>
                <a:srgbClr val="7030A0"/>
              </a:solidFill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7705111" y="2903982"/>
            <a:ext cx="2060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Your</a:t>
            </a:r>
            <a:r>
              <a:rPr lang="de-DE" sz="2400" dirty="0"/>
              <a:t> </a:t>
            </a:r>
            <a:br>
              <a:rPr lang="de-DE" sz="2400" dirty="0"/>
            </a:br>
            <a:r>
              <a:rPr lang="de-DE" sz="2400" dirty="0"/>
              <a:t>Film will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published</a:t>
            </a:r>
            <a:endParaRPr lang="de-DE" sz="2400" dirty="0"/>
          </a:p>
        </p:txBody>
      </p:sp>
      <p:cxnSp>
        <p:nvCxnSpPr>
          <p:cNvPr id="18" name="Gerade Verbindung mit Pfeil 17"/>
          <p:cNvCxnSpPr>
            <a:stCxn id="7" idx="3"/>
            <a:endCxn id="8" idx="1"/>
          </p:cNvCxnSpPr>
          <p:nvPr/>
        </p:nvCxnSpPr>
        <p:spPr bwMode="auto">
          <a:xfrm>
            <a:off x="1661747" y="2070589"/>
            <a:ext cx="886558" cy="0"/>
          </a:xfrm>
          <a:prstGeom prst="straightConnector1">
            <a:avLst/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Gerade Verbindung mit Pfeil 18"/>
          <p:cNvCxnSpPr>
            <a:stCxn id="8" idx="3"/>
            <a:endCxn id="9" idx="1"/>
          </p:cNvCxnSpPr>
          <p:nvPr/>
        </p:nvCxnSpPr>
        <p:spPr bwMode="auto">
          <a:xfrm>
            <a:off x="3506667" y="2070589"/>
            <a:ext cx="886558" cy="0"/>
          </a:xfrm>
          <a:prstGeom prst="straightConnector1">
            <a:avLst/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Gerade Verbindung mit Pfeil 22"/>
          <p:cNvCxnSpPr/>
          <p:nvPr/>
        </p:nvCxnSpPr>
        <p:spPr bwMode="auto">
          <a:xfrm>
            <a:off x="5351587" y="2070589"/>
            <a:ext cx="886558" cy="0"/>
          </a:xfrm>
          <a:prstGeom prst="straightConnector1">
            <a:avLst/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Gerade Verbindung mit Pfeil 23"/>
          <p:cNvCxnSpPr/>
          <p:nvPr/>
        </p:nvCxnSpPr>
        <p:spPr bwMode="auto">
          <a:xfrm>
            <a:off x="7196507" y="2070589"/>
            <a:ext cx="886558" cy="0"/>
          </a:xfrm>
          <a:prstGeom prst="straightConnector1">
            <a:avLst/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Rechteck 24"/>
          <p:cNvSpPr/>
          <p:nvPr/>
        </p:nvSpPr>
        <p:spPr bwMode="auto">
          <a:xfrm>
            <a:off x="393337" y="4051155"/>
            <a:ext cx="1584000" cy="383849"/>
          </a:xfrm>
          <a:prstGeom prst="rect">
            <a:avLst/>
          </a:prstGeom>
          <a:noFill/>
          <a:ln w="381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26" name="Rechteck 25"/>
          <p:cNvSpPr/>
          <p:nvPr/>
        </p:nvSpPr>
        <p:spPr bwMode="auto">
          <a:xfrm>
            <a:off x="2610939" y="4790220"/>
            <a:ext cx="958301" cy="383849"/>
          </a:xfrm>
          <a:prstGeom prst="rect">
            <a:avLst/>
          </a:prstGeom>
          <a:noFill/>
          <a:ln w="381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27" name="Rechteck 26"/>
          <p:cNvSpPr/>
          <p:nvPr/>
        </p:nvSpPr>
        <p:spPr bwMode="auto">
          <a:xfrm>
            <a:off x="4860810" y="4423234"/>
            <a:ext cx="576000" cy="383850"/>
          </a:xfrm>
          <a:prstGeom prst="rect">
            <a:avLst/>
          </a:prstGeom>
          <a:noFill/>
          <a:ln w="381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28" name="Rechteck 27"/>
          <p:cNvSpPr/>
          <p:nvPr/>
        </p:nvSpPr>
        <p:spPr bwMode="auto">
          <a:xfrm>
            <a:off x="6065406" y="4070033"/>
            <a:ext cx="1437977" cy="386788"/>
          </a:xfrm>
          <a:prstGeom prst="rect">
            <a:avLst/>
          </a:prstGeom>
          <a:noFill/>
          <a:ln w="381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29" name="Rechteck 28"/>
          <p:cNvSpPr/>
          <p:nvPr/>
        </p:nvSpPr>
        <p:spPr bwMode="auto">
          <a:xfrm>
            <a:off x="8012259" y="3682313"/>
            <a:ext cx="1440000" cy="397284"/>
          </a:xfrm>
          <a:prstGeom prst="rect">
            <a:avLst/>
          </a:prstGeom>
          <a:noFill/>
          <a:ln w="381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30" name="Textfeld 29"/>
          <p:cNvSpPr txBox="1"/>
          <p:nvPr/>
        </p:nvSpPr>
        <p:spPr>
          <a:xfrm>
            <a:off x="2533968" y="6153420"/>
            <a:ext cx="4423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>
                <a:solidFill>
                  <a:schemeClr val="bg1">
                    <a:lumMod val="50000"/>
                  </a:schemeClr>
                </a:solidFill>
              </a:rPr>
              <a:t>Metaphor</a:t>
            </a:r>
            <a:r>
              <a:rPr lang="de-DE" sz="2800" dirty="0">
                <a:solidFill>
                  <a:schemeClr val="bg1">
                    <a:lumMod val="50000"/>
                  </a:schemeClr>
                </a:solidFill>
              </a:rPr>
              <a:t>: Movie Business</a:t>
            </a:r>
          </a:p>
        </p:txBody>
      </p:sp>
    </p:spTree>
    <p:extLst>
      <p:ext uri="{BB962C8B-B14F-4D97-AF65-F5344CB8AC3E}">
        <p14:creationId xmlns:p14="http://schemas.microsoft.com/office/powerpoint/2010/main" val="126954706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Roles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E5D89B7D-BE49-40AB-B459-F8DB6D439979}" type="slidenum">
              <a:rPr lang="de-DE" smtClean="0"/>
              <a:pPr/>
              <a:t>13</a:t>
            </a:fld>
            <a:endParaRPr lang="de-DE" dirty="0">
              <a:solidFill>
                <a:schemeClr val="tx1"/>
              </a:solidFill>
            </a:endParaRPr>
          </a:p>
        </p:txBody>
      </p:sp>
      <p:grpSp>
        <p:nvGrpSpPr>
          <p:cNvPr id="20" name="Gruppieren 2"/>
          <p:cNvGrpSpPr/>
          <p:nvPr/>
        </p:nvGrpSpPr>
        <p:grpSpPr>
          <a:xfrm>
            <a:off x="224287" y="2049165"/>
            <a:ext cx="9514936" cy="3765517"/>
            <a:chOff x="570675" y="2741141"/>
            <a:chExt cx="6756472" cy="3765517"/>
          </a:xfrm>
        </p:grpSpPr>
        <p:cxnSp>
          <p:nvCxnSpPr>
            <p:cNvPr id="9" name="Gewinkelte Verbindung 4"/>
            <p:cNvCxnSpPr/>
            <p:nvPr/>
          </p:nvCxnSpPr>
          <p:spPr bwMode="auto">
            <a:xfrm flipV="1">
              <a:off x="570675" y="5791200"/>
              <a:ext cx="2287855" cy="715458"/>
            </a:xfrm>
            <a:prstGeom prst="bentConnector3">
              <a:avLst/>
            </a:prstGeom>
            <a:noFill/>
            <a:ln w="762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3" name="Gewinkelte Verbindung 5"/>
            <p:cNvCxnSpPr/>
            <p:nvPr/>
          </p:nvCxnSpPr>
          <p:spPr bwMode="auto">
            <a:xfrm flipV="1">
              <a:off x="2817340" y="4254844"/>
              <a:ext cx="2287855" cy="715458"/>
            </a:xfrm>
            <a:prstGeom prst="bentConnector3">
              <a:avLst/>
            </a:prstGeom>
            <a:noFill/>
            <a:ln w="762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4" name="Gewinkelte Verbindung 6"/>
            <p:cNvCxnSpPr/>
            <p:nvPr/>
          </p:nvCxnSpPr>
          <p:spPr bwMode="auto">
            <a:xfrm flipV="1">
              <a:off x="5039292" y="2741141"/>
              <a:ext cx="2287855" cy="715458"/>
            </a:xfrm>
            <a:prstGeom prst="bentConnector3">
              <a:avLst/>
            </a:prstGeom>
            <a:noFill/>
            <a:ln w="762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6" name="Gerader Verbinder 15"/>
            <p:cNvCxnSpPr/>
            <p:nvPr/>
          </p:nvCxnSpPr>
          <p:spPr bwMode="auto">
            <a:xfrm>
              <a:off x="2850292" y="4970302"/>
              <a:ext cx="0" cy="853850"/>
            </a:xfrm>
            <a:prstGeom prst="line">
              <a:avLst/>
            </a:prstGeom>
            <a:noFill/>
            <a:ln w="762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  <p:cxnSp>
          <p:nvCxnSpPr>
            <p:cNvPr id="18" name="Gerader Verbinder 17"/>
            <p:cNvCxnSpPr/>
            <p:nvPr/>
          </p:nvCxnSpPr>
          <p:spPr bwMode="auto">
            <a:xfrm>
              <a:off x="5072243" y="3442182"/>
              <a:ext cx="0" cy="853850"/>
            </a:xfrm>
            <a:prstGeom prst="line">
              <a:avLst/>
            </a:prstGeom>
            <a:noFill/>
            <a:ln w="762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19" name="Textfeld 18"/>
          <p:cNvSpPr txBox="1"/>
          <p:nvPr/>
        </p:nvSpPr>
        <p:spPr>
          <a:xfrm>
            <a:off x="319584" y="5151133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>
                <a:solidFill>
                  <a:schemeClr val="tx2"/>
                </a:solidFill>
              </a:rPr>
              <a:t>Explorer</a:t>
            </a:r>
            <a:endParaRPr lang="de-DE" sz="2400" dirty="0">
              <a:solidFill>
                <a:schemeClr val="tx2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2100362" y="4434736"/>
            <a:ext cx="1091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chemeClr val="accent2"/>
                </a:solidFill>
              </a:rPr>
              <a:t>Author</a:t>
            </a:r>
            <a:endParaRPr lang="de-DE" sz="2400" dirty="0">
              <a:solidFill>
                <a:schemeClr val="accent2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3502850" y="3705153"/>
            <a:ext cx="1470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rgbClr val="C00000"/>
                </a:solidFill>
              </a:rPr>
              <a:t>Reviewer</a:t>
            </a:r>
            <a:endParaRPr lang="de-DE" sz="2400" dirty="0">
              <a:solidFill>
                <a:srgbClr val="C00000"/>
              </a:solidFill>
            </a:endParaRPr>
          </a:p>
        </p:txBody>
      </p:sp>
      <p:sp>
        <p:nvSpPr>
          <p:cNvPr id="23" name="Textfeld 22"/>
          <p:cNvSpPr txBox="1"/>
          <p:nvPr/>
        </p:nvSpPr>
        <p:spPr>
          <a:xfrm>
            <a:off x="5286365" y="2703746"/>
            <a:ext cx="989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8000"/>
                </a:solidFill>
              </a:rPr>
              <a:t>Topic</a:t>
            </a:r>
            <a:br>
              <a:rPr lang="de-DE" sz="2400" dirty="0">
                <a:solidFill>
                  <a:srgbClr val="008000"/>
                </a:solidFill>
              </a:rPr>
            </a:br>
            <a:r>
              <a:rPr lang="de-DE" sz="2400" dirty="0">
                <a:solidFill>
                  <a:srgbClr val="008000"/>
                </a:solidFill>
              </a:rPr>
              <a:t>Editor</a:t>
            </a:r>
          </a:p>
        </p:txBody>
      </p:sp>
      <p:sp>
        <p:nvSpPr>
          <p:cNvPr id="24" name="Textfeld 23"/>
          <p:cNvSpPr txBox="1"/>
          <p:nvPr/>
        </p:nvSpPr>
        <p:spPr>
          <a:xfrm>
            <a:off x="6759724" y="1872749"/>
            <a:ext cx="11256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7030A0"/>
                </a:solidFill>
              </a:rPr>
              <a:t>Master</a:t>
            </a:r>
            <a:br>
              <a:rPr lang="de-DE" sz="2400" dirty="0">
                <a:solidFill>
                  <a:srgbClr val="7030A0"/>
                </a:solidFill>
              </a:rPr>
            </a:br>
            <a:r>
              <a:rPr lang="de-DE" sz="2400" dirty="0">
                <a:solidFill>
                  <a:srgbClr val="7030A0"/>
                </a:solidFill>
              </a:rPr>
              <a:t>Editor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8162658" y="1473894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00B0F0"/>
                </a:solidFill>
              </a:rPr>
              <a:t>Publisher</a:t>
            </a:r>
          </a:p>
        </p:txBody>
      </p:sp>
      <p:sp>
        <p:nvSpPr>
          <p:cNvPr id="27" name="Rechteck 26"/>
          <p:cNvSpPr/>
          <p:nvPr/>
        </p:nvSpPr>
        <p:spPr>
          <a:xfrm>
            <a:off x="8175288" y="2102687"/>
            <a:ext cx="1592992" cy="1384995"/>
          </a:xfrm>
          <a:prstGeom prst="rect">
            <a:avLst/>
          </a:prstGeom>
        </p:spPr>
        <p:txBody>
          <a:bodyPr wrap="square" lIns="36000" rIns="0">
            <a:spAutoFit/>
          </a:bodyPr>
          <a:lstStyle/>
          <a:p>
            <a:pPr marL="180975" indent="-180975" algn="l">
              <a:buFont typeface="Wingdings" panose="05000000000000000000" pitchFamily="2" charset="2"/>
              <a:buChar char="§"/>
            </a:pPr>
            <a:r>
              <a:rPr lang="en-US" dirty="0"/>
              <a:t>Create </a:t>
            </a:r>
            <a:r>
              <a:rPr lang="en-US" dirty="0" err="1"/>
              <a:t>Verstehe</a:t>
            </a:r>
            <a:r>
              <a:rPr lang="en-US" dirty="0"/>
              <a:t>! sites</a:t>
            </a:r>
          </a:p>
          <a:p>
            <a:pPr marL="180975" indent="-180975" algn="l">
              <a:buFont typeface="Wingdings" panose="05000000000000000000" pitchFamily="2" charset="2"/>
              <a:buChar char="§"/>
            </a:pPr>
            <a:r>
              <a:rPr lang="en-US" dirty="0"/>
              <a:t>Nominate</a:t>
            </a:r>
            <a:br>
              <a:rPr lang="en-US" dirty="0"/>
            </a:br>
            <a:r>
              <a:rPr lang="en-US" dirty="0"/>
              <a:t>master editors</a:t>
            </a:r>
          </a:p>
          <a:p>
            <a:pPr marL="180975" indent="-180975" algn="l">
              <a:buFont typeface="Wingdings" panose="05000000000000000000" pitchFamily="2" charset="2"/>
              <a:buChar char="§"/>
            </a:pPr>
            <a:r>
              <a:rPr lang="en-US" dirty="0"/>
              <a:t>Set functional</a:t>
            </a:r>
            <a:br>
              <a:rPr lang="en-US" dirty="0"/>
            </a:br>
            <a:r>
              <a:rPr lang="en-US" dirty="0"/>
              <a:t>parameter values</a:t>
            </a:r>
          </a:p>
        </p:txBody>
      </p:sp>
      <p:sp>
        <p:nvSpPr>
          <p:cNvPr id="28" name="Rechteck 27"/>
          <p:cNvSpPr/>
          <p:nvPr/>
        </p:nvSpPr>
        <p:spPr>
          <a:xfrm>
            <a:off x="6611400" y="2820872"/>
            <a:ext cx="1549187" cy="2246769"/>
          </a:xfrm>
          <a:prstGeom prst="rect">
            <a:avLst/>
          </a:prstGeom>
        </p:spPr>
        <p:txBody>
          <a:bodyPr wrap="square" lIns="36000" rIns="0">
            <a:spAutoFit/>
          </a:bodyPr>
          <a:lstStyle/>
          <a:p>
            <a:pPr marL="180975" indent="-180975" algn="l">
              <a:buFont typeface="Wingdings" panose="05000000000000000000" pitchFamily="2" charset="2"/>
              <a:buChar char="§"/>
            </a:pPr>
            <a:r>
              <a:rPr lang="en-US" dirty="0"/>
              <a:t>Create taxonomy</a:t>
            </a:r>
          </a:p>
          <a:p>
            <a:pPr marL="180975" indent="-180975" algn="l">
              <a:buFont typeface="Wingdings" panose="05000000000000000000" pitchFamily="2" charset="2"/>
              <a:buChar char="§"/>
            </a:pPr>
            <a:r>
              <a:rPr lang="en-US" dirty="0"/>
              <a:t>Create</a:t>
            </a:r>
            <a:br>
              <a:rPr lang="en-US" dirty="0"/>
            </a:br>
            <a:r>
              <a:rPr lang="en-US" dirty="0"/>
              <a:t>landing pages</a:t>
            </a:r>
          </a:p>
          <a:p>
            <a:pPr marL="180975" indent="-180975" algn="l">
              <a:buFont typeface="Wingdings" panose="05000000000000000000" pitchFamily="2" charset="2"/>
              <a:buChar char="§"/>
            </a:pPr>
            <a:r>
              <a:rPr lang="en-US" dirty="0"/>
              <a:t>Nominate</a:t>
            </a:r>
            <a:br>
              <a:rPr lang="en-US" dirty="0"/>
            </a:br>
            <a:r>
              <a:rPr lang="en-US" dirty="0"/>
              <a:t>master and topic editors</a:t>
            </a:r>
          </a:p>
          <a:p>
            <a:pPr marL="180975" indent="-180975" algn="l">
              <a:buFont typeface="Wingdings" panose="05000000000000000000" pitchFamily="2" charset="2"/>
              <a:buChar char="§"/>
            </a:pPr>
            <a:r>
              <a:rPr lang="en-US" dirty="0"/>
              <a:t>Control of</a:t>
            </a:r>
            <a:br>
              <a:rPr lang="en-US" dirty="0"/>
            </a:br>
            <a:r>
              <a:rPr lang="en-US" dirty="0"/>
              <a:t>publication processes</a:t>
            </a:r>
          </a:p>
        </p:txBody>
      </p:sp>
      <p:sp>
        <p:nvSpPr>
          <p:cNvPr id="30" name="Rechteck 29"/>
          <p:cNvSpPr/>
          <p:nvPr/>
        </p:nvSpPr>
        <p:spPr>
          <a:xfrm>
            <a:off x="5113734" y="3619117"/>
            <a:ext cx="1671180" cy="1815882"/>
          </a:xfrm>
          <a:prstGeom prst="rect">
            <a:avLst/>
          </a:prstGeom>
        </p:spPr>
        <p:txBody>
          <a:bodyPr wrap="square" lIns="36000" rIns="0">
            <a:spAutoFit/>
          </a:bodyPr>
          <a:lstStyle/>
          <a:p>
            <a:pPr marL="180975" indent="-180975" algn="l">
              <a:buFont typeface="Wingdings" panose="05000000000000000000" pitchFamily="2" charset="2"/>
              <a:buChar char="§"/>
            </a:pPr>
            <a:r>
              <a:rPr lang="en-US" dirty="0"/>
              <a:t>Create</a:t>
            </a:r>
            <a:br>
              <a:rPr lang="en-US" dirty="0"/>
            </a:br>
            <a:r>
              <a:rPr lang="en-US" dirty="0"/>
              <a:t>topic areas</a:t>
            </a:r>
          </a:p>
          <a:p>
            <a:pPr marL="180975" indent="-180975" algn="l">
              <a:buFont typeface="Wingdings" panose="05000000000000000000" pitchFamily="2" charset="2"/>
              <a:buChar char="§"/>
            </a:pPr>
            <a:r>
              <a:rPr lang="en-US" dirty="0"/>
              <a:t>Maintain</a:t>
            </a:r>
            <a:br>
              <a:rPr lang="en-US" dirty="0"/>
            </a:br>
            <a:r>
              <a:rPr lang="en-US" dirty="0"/>
              <a:t>landing pages</a:t>
            </a:r>
          </a:p>
          <a:p>
            <a:pPr marL="180975" indent="-180975" algn="l">
              <a:buFont typeface="Wingdings" panose="05000000000000000000" pitchFamily="2" charset="2"/>
              <a:buChar char="§"/>
            </a:pPr>
            <a:r>
              <a:rPr lang="en-US" dirty="0"/>
              <a:t>Create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trainings</a:t>
            </a:r>
            <a:endParaRPr lang="en-US" dirty="0"/>
          </a:p>
          <a:p>
            <a:pPr marL="180975" indent="-180975" algn="l">
              <a:buFont typeface="Wingdings" panose="05000000000000000000" pitchFamily="2" charset="2"/>
              <a:buChar char="§"/>
            </a:pPr>
            <a:r>
              <a:rPr lang="en-US" dirty="0"/>
              <a:t>Create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badge </a:t>
            </a:r>
            <a:r>
              <a:rPr lang="en-US" dirty="0"/>
              <a:t>models</a:t>
            </a:r>
          </a:p>
        </p:txBody>
      </p:sp>
      <p:sp>
        <p:nvSpPr>
          <p:cNvPr id="31" name="Rechteck 30"/>
          <p:cNvSpPr/>
          <p:nvPr/>
        </p:nvSpPr>
        <p:spPr>
          <a:xfrm>
            <a:off x="1881995" y="5132176"/>
            <a:ext cx="1524016" cy="954107"/>
          </a:xfrm>
          <a:prstGeom prst="rect">
            <a:avLst/>
          </a:prstGeom>
        </p:spPr>
        <p:txBody>
          <a:bodyPr wrap="square" lIns="36000" rIns="0">
            <a:spAutoFit/>
          </a:bodyPr>
          <a:lstStyle/>
          <a:p>
            <a:pPr marL="180975" indent="-180975" algn="l">
              <a:buFont typeface="Wingdings" panose="05000000000000000000" pitchFamily="2" charset="2"/>
              <a:buChar char="§"/>
            </a:pPr>
            <a:r>
              <a:rPr lang="en-US" dirty="0"/>
              <a:t>Create</a:t>
            </a:r>
            <a:br>
              <a:rPr lang="en-US" dirty="0"/>
            </a:br>
            <a:r>
              <a:rPr lang="en-US" dirty="0"/>
              <a:t>topics with films</a:t>
            </a:r>
          </a:p>
          <a:p>
            <a:pPr marL="180975" indent="-180975" algn="l">
              <a:buFont typeface="Wingdings" panose="05000000000000000000" pitchFamily="2" charset="2"/>
              <a:buChar char="§"/>
            </a:pPr>
            <a:r>
              <a:rPr lang="en-US" dirty="0"/>
              <a:t>Create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playlists</a:t>
            </a:r>
            <a:endParaRPr lang="en-US" dirty="0"/>
          </a:p>
        </p:txBody>
      </p:sp>
      <p:sp>
        <p:nvSpPr>
          <p:cNvPr id="32" name="Rechteck 31"/>
          <p:cNvSpPr/>
          <p:nvPr/>
        </p:nvSpPr>
        <p:spPr>
          <a:xfrm>
            <a:off x="3475775" y="4322114"/>
            <a:ext cx="1480485" cy="523220"/>
          </a:xfrm>
          <a:prstGeom prst="rect">
            <a:avLst/>
          </a:prstGeom>
        </p:spPr>
        <p:txBody>
          <a:bodyPr wrap="square" lIns="36000" rIns="0">
            <a:spAutoFit/>
          </a:bodyPr>
          <a:lstStyle/>
          <a:p>
            <a:pPr marL="180975" indent="-180975" algn="l">
              <a:buFont typeface="Wingdings" panose="05000000000000000000" pitchFamily="2" charset="2"/>
              <a:buChar char="§"/>
            </a:pPr>
            <a:r>
              <a:rPr lang="de-DE" dirty="0"/>
              <a:t>Review </a:t>
            </a:r>
            <a:r>
              <a:rPr lang="de-DE" dirty="0" err="1"/>
              <a:t>topics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films</a:t>
            </a:r>
            <a:endParaRPr lang="de-DE" dirty="0"/>
          </a:p>
        </p:txBody>
      </p:sp>
      <p:sp>
        <p:nvSpPr>
          <p:cNvPr id="33" name="Rechteck 32"/>
          <p:cNvSpPr/>
          <p:nvPr/>
        </p:nvSpPr>
        <p:spPr>
          <a:xfrm>
            <a:off x="224287" y="5839933"/>
            <a:ext cx="1581601" cy="954107"/>
          </a:xfrm>
          <a:prstGeom prst="rect">
            <a:avLst/>
          </a:prstGeom>
        </p:spPr>
        <p:txBody>
          <a:bodyPr wrap="square" lIns="36000" rIns="0">
            <a:spAutoFit/>
          </a:bodyPr>
          <a:lstStyle/>
          <a:p>
            <a:pPr marL="180975" indent="-180975" algn="l">
              <a:buFont typeface="Wingdings" panose="05000000000000000000" pitchFamily="2" charset="2"/>
              <a:buChar char="§"/>
            </a:pPr>
            <a:r>
              <a:rPr lang="de-DE" dirty="0"/>
              <a:t>Search </a:t>
            </a:r>
            <a:r>
              <a:rPr lang="de-DE" dirty="0" err="1"/>
              <a:t>contributions</a:t>
            </a:r>
            <a:endParaRPr lang="de-DE" dirty="0"/>
          </a:p>
          <a:p>
            <a:pPr marL="180975" indent="-180975" algn="l">
              <a:buFont typeface="Wingdings" panose="05000000000000000000" pitchFamily="2" charset="2"/>
              <a:buChar char="§"/>
            </a:pPr>
            <a:r>
              <a:rPr lang="de-DE" dirty="0"/>
              <a:t>Watch/</a:t>
            </a:r>
            <a:r>
              <a:rPr lang="de-DE" dirty="0" err="1"/>
              <a:t>study</a:t>
            </a:r>
            <a:r>
              <a:rPr lang="de-DE" dirty="0"/>
              <a:t> </a:t>
            </a:r>
            <a:r>
              <a:rPr lang="de-DE" dirty="0" err="1"/>
              <a:t>contributions</a:t>
            </a:r>
            <a:endParaRPr lang="de-DE" dirty="0"/>
          </a:p>
        </p:txBody>
      </p:sp>
      <p:sp>
        <p:nvSpPr>
          <p:cNvPr id="35" name="Inhaltsplatzhalter 2"/>
          <p:cNvSpPr>
            <a:spLocks noGrp="1"/>
          </p:cNvSpPr>
          <p:nvPr>
            <p:ph idx="1"/>
          </p:nvPr>
        </p:nvSpPr>
        <p:spPr>
          <a:xfrm>
            <a:off x="233448" y="1115457"/>
            <a:ext cx="5688633" cy="1146395"/>
          </a:xfrm>
        </p:spPr>
        <p:txBody>
          <a:bodyPr/>
          <a:lstStyle/>
          <a:p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User: </a:t>
            </a:r>
            <a:r>
              <a:rPr lang="de-DE" sz="2000" dirty="0" err="1"/>
              <a:t>Represents</a:t>
            </a:r>
            <a:r>
              <a:rPr lang="de-DE" sz="2000" dirty="0"/>
              <a:t> a </a:t>
            </a:r>
            <a:r>
              <a:rPr lang="de-DE" sz="2000" dirty="0" err="1" smtClean="0"/>
              <a:t>person</a:t>
            </a:r>
            <a:endParaRPr lang="de-DE" sz="2000" dirty="0"/>
          </a:p>
          <a:p>
            <a:r>
              <a:rPr lang="de-DE" sz="2000" dirty="0" err="1">
                <a:solidFill>
                  <a:schemeClr val="bg1">
                    <a:lumMod val="50000"/>
                  </a:schemeClr>
                </a:solidFill>
              </a:rPr>
              <a:t>Role</a:t>
            </a:r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de-DE" sz="2000" dirty="0" err="1"/>
              <a:t>Allocation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privileges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a </a:t>
            </a:r>
            <a:r>
              <a:rPr lang="de-DE" sz="2000" dirty="0" err="1"/>
              <a:t>set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actions</a:t>
            </a:r>
            <a:endParaRPr lang="de-DE" sz="2000" dirty="0"/>
          </a:p>
          <a:p>
            <a:pPr lvl="1"/>
            <a:r>
              <a:rPr lang="de-DE" sz="1800" dirty="0"/>
              <a:t>A </a:t>
            </a:r>
            <a:r>
              <a:rPr lang="de-DE" sz="1800" dirty="0" err="1"/>
              <a:t>user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have</a:t>
            </a:r>
            <a:r>
              <a:rPr lang="de-DE" sz="1800" dirty="0"/>
              <a:t> </a:t>
            </a:r>
            <a:r>
              <a:rPr lang="de-DE" sz="1800" dirty="0" err="1"/>
              <a:t>several</a:t>
            </a:r>
            <a:r>
              <a:rPr lang="de-DE" sz="1800" dirty="0"/>
              <a:t> </a:t>
            </a:r>
            <a:r>
              <a:rPr lang="de-DE" sz="1800" dirty="0" err="1" smtClean="0"/>
              <a:t>roles</a:t>
            </a:r>
            <a:endParaRPr lang="de-DE" sz="1800" dirty="0"/>
          </a:p>
          <a:p>
            <a:pPr lvl="1"/>
            <a:r>
              <a:rPr lang="de-DE" sz="1800" dirty="0"/>
              <a:t>A </a:t>
            </a:r>
            <a:r>
              <a:rPr lang="de-DE" sz="1800" dirty="0" err="1"/>
              <a:t>role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associated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multiple </a:t>
            </a:r>
            <a:r>
              <a:rPr lang="de-DE" sz="1800" dirty="0" err="1" smtClean="0"/>
              <a:t>users</a:t>
            </a:r>
            <a:endParaRPr lang="de-DE" sz="1800" dirty="0"/>
          </a:p>
          <a:p>
            <a:r>
              <a:rPr lang="de-DE" sz="2000" dirty="0" err="1">
                <a:solidFill>
                  <a:schemeClr val="bg1">
                    <a:lumMod val="50000"/>
                  </a:schemeClr>
                </a:solidFill>
              </a:rPr>
              <a:t>Role</a:t>
            </a:r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>
                <a:solidFill>
                  <a:schemeClr val="bg1">
                    <a:lumMod val="50000"/>
                  </a:schemeClr>
                </a:solidFill>
              </a:rPr>
              <a:t>Structure</a:t>
            </a:r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de-DE" sz="2000" dirty="0"/>
              <a:t> Higher </a:t>
            </a:r>
            <a:r>
              <a:rPr lang="de-DE" sz="2000" dirty="0" err="1"/>
              <a:t>roles</a:t>
            </a:r>
            <a:r>
              <a:rPr lang="de-DE" sz="2000" dirty="0"/>
              <a:t> </a:t>
            </a:r>
            <a:r>
              <a:rPr lang="de-DE" sz="2000" dirty="0" err="1" smtClean="0"/>
              <a:t>additionally</a:t>
            </a:r>
            <a:r>
              <a:rPr lang="de-DE" sz="2000" dirty="0" smtClean="0"/>
              <a:t> </a:t>
            </a:r>
            <a:r>
              <a:rPr lang="de-DE" sz="2000" dirty="0" err="1"/>
              <a:t>contain</a:t>
            </a:r>
            <a:r>
              <a:rPr lang="de-DE" sz="2000" dirty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/>
              <a:t>privileges</a:t>
            </a:r>
            <a:r>
              <a:rPr lang="de-DE" sz="2000" dirty="0"/>
              <a:t/>
            </a:r>
            <a:br>
              <a:rPr lang="de-DE" sz="2000" dirty="0"/>
            </a:b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lower</a:t>
            </a:r>
            <a:r>
              <a:rPr lang="de-DE" sz="2000" dirty="0"/>
              <a:t> </a:t>
            </a:r>
            <a:r>
              <a:rPr lang="de-DE" sz="2000" dirty="0" err="1" smtClean="0"/>
              <a:t>roles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69897332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hteck 51"/>
          <p:cNvSpPr/>
          <p:nvPr/>
        </p:nvSpPr>
        <p:spPr bwMode="auto">
          <a:xfrm>
            <a:off x="672393" y="4539547"/>
            <a:ext cx="1530635" cy="710864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accent2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>
              <a:solidFill>
                <a:schemeClr val="accent2"/>
              </a:solidFill>
            </a:endParaRPr>
          </a:p>
        </p:txBody>
      </p:sp>
      <p:sp>
        <p:nvSpPr>
          <p:cNvPr id="39" name="Rechteck 38"/>
          <p:cNvSpPr/>
          <p:nvPr/>
        </p:nvSpPr>
        <p:spPr bwMode="auto">
          <a:xfrm>
            <a:off x="2523068" y="2614771"/>
            <a:ext cx="1530635" cy="710864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accent2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>
              <a:solidFill>
                <a:schemeClr val="accent2"/>
              </a:solidFill>
            </a:endParaRPr>
          </a:p>
        </p:txBody>
      </p:sp>
      <p:sp>
        <p:nvSpPr>
          <p:cNvPr id="38" name="Rechteck 37"/>
          <p:cNvSpPr/>
          <p:nvPr/>
        </p:nvSpPr>
        <p:spPr bwMode="auto">
          <a:xfrm>
            <a:off x="7017419" y="2681498"/>
            <a:ext cx="1530635" cy="710864"/>
          </a:xfrm>
          <a:prstGeom prst="rect">
            <a:avLst/>
          </a:prstGeom>
          <a:noFill/>
          <a:ln w="5715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>
              <a:solidFill>
                <a:srgbClr val="008000"/>
              </a:solidFill>
            </a:endParaRPr>
          </a:p>
          <a:p>
            <a:r>
              <a:rPr lang="de-DE" sz="2000" dirty="0" smtClean="0">
                <a:solidFill>
                  <a:srgbClr val="008000"/>
                </a:solidFill>
              </a:rPr>
              <a:t/>
            </a:r>
            <a:br>
              <a:rPr lang="de-DE" sz="2000" dirty="0" smtClean="0">
                <a:solidFill>
                  <a:srgbClr val="008000"/>
                </a:solidFill>
              </a:rPr>
            </a:br>
            <a:endParaRPr lang="de-DE" sz="2000" dirty="0" smtClean="0">
              <a:solidFill>
                <a:srgbClr val="008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Reputation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E5D89B7D-BE49-40AB-B459-F8DB6D439979}" type="slidenum">
              <a:rPr lang="de-DE" smtClean="0"/>
              <a:pPr/>
              <a:t>14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160020" y="1126283"/>
            <a:ext cx="9669779" cy="769781"/>
          </a:xfrm>
        </p:spPr>
        <p:txBody>
          <a:bodyPr/>
          <a:lstStyle/>
          <a:p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User </a:t>
            </a:r>
            <a:r>
              <a:rPr lang="de-DE" sz="2000" dirty="0" err="1">
                <a:solidFill>
                  <a:schemeClr val="bg1">
                    <a:lumMod val="50000"/>
                  </a:schemeClr>
                </a:solidFill>
              </a:rPr>
              <a:t>goals</a:t>
            </a:r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de-DE" sz="2000" dirty="0" err="1"/>
              <a:t>Build</a:t>
            </a:r>
            <a:r>
              <a:rPr lang="de-DE" sz="2000" dirty="0"/>
              <a:t> </a:t>
            </a:r>
            <a:r>
              <a:rPr lang="de-DE" sz="2000" dirty="0" err="1"/>
              <a:t>own</a:t>
            </a:r>
            <a:r>
              <a:rPr lang="de-DE" sz="2000" dirty="0"/>
              <a:t> </a:t>
            </a:r>
            <a:r>
              <a:rPr lang="de-DE" sz="2000" dirty="0" err="1"/>
              <a:t>expertise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/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 smtClean="0"/>
              <a:t>contribute</a:t>
            </a:r>
            <a:r>
              <a:rPr lang="de-DE" sz="2000" dirty="0" smtClean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build</a:t>
            </a:r>
            <a:r>
              <a:rPr lang="de-DE" sz="2000" dirty="0"/>
              <a:t> </a:t>
            </a:r>
            <a:r>
              <a:rPr lang="de-DE" sz="2000" dirty="0" err="1"/>
              <a:t>expertise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other</a:t>
            </a:r>
            <a:r>
              <a:rPr lang="de-DE" sz="2000" dirty="0"/>
              <a:t> </a:t>
            </a:r>
            <a:r>
              <a:rPr lang="de-DE" sz="2000" dirty="0" err="1"/>
              <a:t>users</a:t>
            </a:r>
            <a:endParaRPr lang="de-DE" sz="2000" dirty="0"/>
          </a:p>
          <a:p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Reputation: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/>
              <a:t>Representation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/>
              <a:t>e</a:t>
            </a:r>
            <a:r>
              <a:rPr lang="de-DE" sz="2000" dirty="0" err="1" smtClean="0"/>
              <a:t>xpertise</a:t>
            </a:r>
            <a:r>
              <a:rPr lang="de-DE" sz="2000" dirty="0" smtClean="0"/>
              <a:t> </a:t>
            </a:r>
            <a:r>
              <a:rPr lang="de-DE" sz="2000" dirty="0" err="1"/>
              <a:t>building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 smtClean="0"/>
              <a:t>contribution</a:t>
            </a:r>
            <a:endParaRPr lang="de-DE" sz="2000" dirty="0"/>
          </a:p>
        </p:txBody>
      </p:sp>
      <p:sp>
        <p:nvSpPr>
          <p:cNvPr id="6" name="Rechteck 5"/>
          <p:cNvSpPr/>
          <p:nvPr/>
        </p:nvSpPr>
        <p:spPr bwMode="auto">
          <a:xfrm>
            <a:off x="4610351" y="1979845"/>
            <a:ext cx="1530635" cy="710864"/>
          </a:xfrm>
          <a:prstGeom prst="rect">
            <a:avLst/>
          </a:prstGeom>
          <a:noFill/>
          <a:ln w="57150" algn="ctr">
            <a:solidFill>
              <a:srgbClr val="008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smtClean="0">
                <a:solidFill>
                  <a:srgbClr val="008000"/>
                </a:solidFill>
              </a:rPr>
              <a:t>Reputation</a:t>
            </a:r>
          </a:p>
        </p:txBody>
      </p:sp>
      <p:cxnSp>
        <p:nvCxnSpPr>
          <p:cNvPr id="28" name="Gerade Verbindung mit Pfeil 7"/>
          <p:cNvCxnSpPr>
            <a:stCxn id="6" idx="1"/>
            <a:endCxn id="31" idx="0"/>
          </p:cNvCxnSpPr>
          <p:nvPr/>
        </p:nvCxnSpPr>
        <p:spPr bwMode="auto">
          <a:xfrm rot="10800000" flipV="1">
            <a:off x="3176983" y="2335277"/>
            <a:ext cx="1433369" cy="396276"/>
          </a:xfrm>
          <a:prstGeom prst="bentConnector2">
            <a:avLst/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feld 29"/>
          <p:cNvSpPr txBox="1"/>
          <p:nvPr/>
        </p:nvSpPr>
        <p:spPr>
          <a:xfrm>
            <a:off x="1538625" y="2174701"/>
            <a:ext cx="1588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i</a:t>
            </a:r>
            <a:r>
              <a:rPr lang="de-DE" sz="1600" dirty="0" err="1" smtClean="0"/>
              <a:t>s</a:t>
            </a:r>
            <a:r>
              <a:rPr lang="de-DE" sz="1600" dirty="0" smtClean="0"/>
              <a:t> </a:t>
            </a:r>
            <a:r>
              <a:rPr lang="de-DE" sz="1600" dirty="0" err="1" smtClean="0"/>
              <a:t>measured</a:t>
            </a:r>
            <a:r>
              <a:rPr lang="de-DE" sz="1600" dirty="0" smtClean="0"/>
              <a:t> </a:t>
            </a:r>
            <a:r>
              <a:rPr lang="de-DE" sz="1600" dirty="0" err="1" smtClean="0"/>
              <a:t>by</a:t>
            </a:r>
            <a:endParaRPr lang="de-DE" sz="1600" dirty="0"/>
          </a:p>
        </p:txBody>
      </p:sp>
      <p:sp>
        <p:nvSpPr>
          <p:cNvPr id="31" name="Rechteck 30"/>
          <p:cNvSpPr/>
          <p:nvPr/>
        </p:nvSpPr>
        <p:spPr bwMode="auto">
          <a:xfrm>
            <a:off x="2411664" y="2731553"/>
            <a:ext cx="1530635" cy="710864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accent2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smtClean="0">
                <a:solidFill>
                  <a:schemeClr val="accent2"/>
                </a:solidFill>
              </a:rPr>
              <a:t>Reputation</a:t>
            </a:r>
            <a:br>
              <a:rPr lang="de-DE" sz="2000" dirty="0" smtClean="0">
                <a:solidFill>
                  <a:schemeClr val="accent2"/>
                </a:solidFill>
              </a:rPr>
            </a:br>
            <a:r>
              <a:rPr lang="de-DE" sz="2000" dirty="0" smtClean="0">
                <a:solidFill>
                  <a:schemeClr val="accent2"/>
                </a:solidFill>
              </a:rPr>
              <a:t>Score</a:t>
            </a:r>
          </a:p>
        </p:txBody>
      </p:sp>
      <p:sp>
        <p:nvSpPr>
          <p:cNvPr id="32" name="Rechteck 31"/>
          <p:cNvSpPr/>
          <p:nvPr/>
        </p:nvSpPr>
        <p:spPr bwMode="auto">
          <a:xfrm>
            <a:off x="6870536" y="2792107"/>
            <a:ext cx="1530635" cy="710864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err="1" smtClean="0">
                <a:solidFill>
                  <a:srgbClr val="C00000"/>
                </a:solidFill>
              </a:rPr>
              <a:t>Badges</a:t>
            </a:r>
            <a:endParaRPr lang="de-DE" sz="2000" dirty="0">
              <a:solidFill>
                <a:srgbClr val="C00000"/>
              </a:solidFill>
            </a:endParaRPr>
          </a:p>
        </p:txBody>
      </p:sp>
      <p:cxnSp>
        <p:nvCxnSpPr>
          <p:cNvPr id="35" name="Gerade Verbindung mit Pfeil 7"/>
          <p:cNvCxnSpPr>
            <a:stCxn id="6" idx="3"/>
            <a:endCxn id="32" idx="0"/>
          </p:cNvCxnSpPr>
          <p:nvPr/>
        </p:nvCxnSpPr>
        <p:spPr bwMode="auto">
          <a:xfrm>
            <a:off x="6140986" y="2335277"/>
            <a:ext cx="1494868" cy="456830"/>
          </a:xfrm>
          <a:prstGeom prst="bentConnector2">
            <a:avLst/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" name="Gerade Verbindung mit Pfeil 7"/>
          <p:cNvCxnSpPr>
            <a:stCxn id="64" idx="2"/>
            <a:endCxn id="42" idx="0"/>
          </p:cNvCxnSpPr>
          <p:nvPr/>
        </p:nvCxnSpPr>
        <p:spPr bwMode="auto">
          <a:xfrm rot="5400000">
            <a:off x="1130265" y="4449740"/>
            <a:ext cx="411500" cy="1678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2" name="Rechteck 41"/>
          <p:cNvSpPr/>
          <p:nvPr/>
        </p:nvSpPr>
        <p:spPr bwMode="auto">
          <a:xfrm>
            <a:off x="569858" y="4656329"/>
            <a:ext cx="1530635" cy="710864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accent2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smtClean="0">
                <a:solidFill>
                  <a:schemeClr val="accent2"/>
                </a:solidFill>
              </a:rPr>
              <a:t>Reputation</a:t>
            </a:r>
            <a:br>
              <a:rPr lang="de-DE" sz="2000" dirty="0" smtClean="0">
                <a:solidFill>
                  <a:schemeClr val="accent2"/>
                </a:solidFill>
              </a:rPr>
            </a:br>
            <a:r>
              <a:rPr lang="de-DE" sz="2000" dirty="0" err="1" smtClean="0">
                <a:solidFill>
                  <a:schemeClr val="accent2"/>
                </a:solidFill>
              </a:rPr>
              <a:t>Rule</a:t>
            </a:r>
            <a:endParaRPr lang="de-DE" sz="2000" dirty="0" smtClean="0">
              <a:solidFill>
                <a:schemeClr val="accent2"/>
              </a:solidFill>
            </a:endParaRPr>
          </a:p>
        </p:txBody>
      </p:sp>
      <p:sp>
        <p:nvSpPr>
          <p:cNvPr id="53" name="Rechteck 52"/>
          <p:cNvSpPr/>
          <p:nvPr/>
        </p:nvSpPr>
        <p:spPr bwMode="auto">
          <a:xfrm>
            <a:off x="2883503" y="4573798"/>
            <a:ext cx="1530635" cy="710864"/>
          </a:xfrm>
          <a:prstGeom prst="rect">
            <a:avLst/>
          </a:prstGeom>
          <a:noFill/>
          <a:ln w="57150" algn="ctr">
            <a:solidFill>
              <a:schemeClr val="accent2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>
              <a:solidFill>
                <a:srgbClr val="008000"/>
              </a:solidFill>
            </a:endParaRPr>
          </a:p>
          <a:p>
            <a:r>
              <a:rPr lang="de-DE" sz="2000" dirty="0" smtClean="0">
                <a:solidFill>
                  <a:srgbClr val="008000"/>
                </a:solidFill>
              </a:rPr>
              <a:t/>
            </a:r>
            <a:br>
              <a:rPr lang="de-DE" sz="2000" dirty="0" smtClean="0">
                <a:solidFill>
                  <a:srgbClr val="008000"/>
                </a:solidFill>
              </a:rPr>
            </a:br>
            <a:endParaRPr lang="de-DE" sz="2000" dirty="0" smtClean="0">
              <a:solidFill>
                <a:srgbClr val="008000"/>
              </a:solidFill>
            </a:endParaRPr>
          </a:p>
        </p:txBody>
      </p:sp>
      <p:sp>
        <p:nvSpPr>
          <p:cNvPr id="54" name="Rechteck 53"/>
          <p:cNvSpPr/>
          <p:nvPr/>
        </p:nvSpPr>
        <p:spPr bwMode="auto">
          <a:xfrm>
            <a:off x="2736620" y="4684407"/>
            <a:ext cx="1530635" cy="710864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accent2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>
              <a:solidFill>
                <a:srgbClr val="008000"/>
              </a:solidFill>
            </a:endParaRPr>
          </a:p>
          <a:p>
            <a:r>
              <a:rPr lang="de-DE" sz="2000" dirty="0" smtClean="0">
                <a:solidFill>
                  <a:schemeClr val="accent2"/>
                </a:solidFill>
              </a:rPr>
              <a:t>Reputation</a:t>
            </a:r>
            <a:br>
              <a:rPr lang="de-DE" sz="2000" dirty="0" smtClean="0">
                <a:solidFill>
                  <a:schemeClr val="accent2"/>
                </a:solidFill>
              </a:rPr>
            </a:br>
            <a:r>
              <a:rPr lang="de-DE" sz="2000" dirty="0" smtClean="0">
                <a:solidFill>
                  <a:schemeClr val="accent2"/>
                </a:solidFill>
              </a:rPr>
              <a:t>Event</a:t>
            </a:r>
            <a:br>
              <a:rPr lang="de-DE" sz="2000" dirty="0" smtClean="0">
                <a:solidFill>
                  <a:schemeClr val="accent2"/>
                </a:solidFill>
              </a:rPr>
            </a:br>
            <a:endParaRPr lang="de-DE" sz="2000" dirty="0" smtClean="0">
              <a:solidFill>
                <a:schemeClr val="accent2"/>
              </a:solidFill>
            </a:endParaRPr>
          </a:p>
        </p:txBody>
      </p:sp>
      <p:cxnSp>
        <p:nvCxnSpPr>
          <p:cNvPr id="55" name="Gerade Verbindung mit Pfeil 7"/>
          <p:cNvCxnSpPr>
            <a:stCxn id="64" idx="2"/>
            <a:endCxn id="54" idx="0"/>
          </p:cNvCxnSpPr>
          <p:nvPr/>
        </p:nvCxnSpPr>
        <p:spPr bwMode="auto">
          <a:xfrm rot="16200000" flipH="1">
            <a:off x="2199607" y="3382076"/>
            <a:ext cx="439578" cy="2165084"/>
          </a:xfrm>
          <a:prstGeom prst="bentConnector3">
            <a:avLst>
              <a:gd name="adj1" fmla="val 23998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7" name="Rechteck 56"/>
          <p:cNvSpPr/>
          <p:nvPr/>
        </p:nvSpPr>
        <p:spPr bwMode="auto">
          <a:xfrm>
            <a:off x="4340590" y="5999118"/>
            <a:ext cx="1530635" cy="710864"/>
          </a:xfrm>
          <a:prstGeom prst="rect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/>
          </a:p>
          <a:p>
            <a:r>
              <a:rPr lang="de-DE" sz="2000" dirty="0" smtClean="0"/>
              <a:t/>
            </a:r>
            <a:br>
              <a:rPr lang="de-DE" sz="2000" dirty="0" smtClean="0"/>
            </a:br>
            <a:endParaRPr lang="de-DE" sz="2000" dirty="0" smtClean="0"/>
          </a:p>
        </p:txBody>
      </p:sp>
      <p:sp>
        <p:nvSpPr>
          <p:cNvPr id="58" name="Rechteck 57"/>
          <p:cNvSpPr/>
          <p:nvPr/>
        </p:nvSpPr>
        <p:spPr bwMode="auto">
          <a:xfrm>
            <a:off x="4193707" y="6109727"/>
            <a:ext cx="1530635" cy="710864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/>
          </a:p>
          <a:p>
            <a:r>
              <a:rPr lang="de-DE" sz="2000" dirty="0" err="1" smtClean="0"/>
              <a:t>Answer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err="1" smtClean="0"/>
              <a:t>Question</a:t>
            </a:r>
            <a:r>
              <a:rPr lang="de-DE" sz="2000" dirty="0" smtClean="0"/>
              <a:t/>
            </a:r>
            <a:br>
              <a:rPr lang="de-DE" sz="2000" dirty="0" smtClean="0"/>
            </a:br>
            <a:endParaRPr lang="de-DE" sz="2000" dirty="0" smtClean="0"/>
          </a:p>
        </p:txBody>
      </p:sp>
      <p:sp>
        <p:nvSpPr>
          <p:cNvPr id="60" name="Textfeld 59"/>
          <p:cNvSpPr txBox="1"/>
          <p:nvPr/>
        </p:nvSpPr>
        <p:spPr>
          <a:xfrm>
            <a:off x="7671620" y="2196927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i</a:t>
            </a:r>
            <a:r>
              <a:rPr lang="de-DE" sz="1600" dirty="0" err="1" smtClean="0"/>
              <a:t>s</a:t>
            </a:r>
            <a:r>
              <a:rPr lang="de-DE" sz="1600" dirty="0" smtClean="0"/>
              <a:t> </a:t>
            </a:r>
            <a:r>
              <a:rPr lang="de-DE" sz="1600" dirty="0" err="1" smtClean="0"/>
              <a:t>expressed</a:t>
            </a:r>
            <a:r>
              <a:rPr lang="de-DE" sz="1600" dirty="0" smtClean="0"/>
              <a:t> </a:t>
            </a:r>
            <a:r>
              <a:rPr lang="de-DE" sz="1600" dirty="0" err="1" smtClean="0"/>
              <a:t>by</a:t>
            </a:r>
            <a:endParaRPr lang="de-DE" sz="1600" dirty="0"/>
          </a:p>
        </p:txBody>
      </p:sp>
      <p:sp>
        <p:nvSpPr>
          <p:cNvPr id="61" name="Rechteck 60"/>
          <p:cNvSpPr/>
          <p:nvPr/>
        </p:nvSpPr>
        <p:spPr bwMode="auto">
          <a:xfrm>
            <a:off x="718434" y="6043186"/>
            <a:ext cx="1530635" cy="710864"/>
          </a:xfrm>
          <a:prstGeom prst="rect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/>
          </a:p>
          <a:p>
            <a:r>
              <a:rPr lang="de-DE" sz="2000" dirty="0" smtClean="0"/>
              <a:t/>
            </a:r>
            <a:br>
              <a:rPr lang="de-DE" sz="2000" dirty="0" smtClean="0"/>
            </a:br>
            <a:endParaRPr lang="de-DE" sz="2000" dirty="0" smtClean="0"/>
          </a:p>
        </p:txBody>
      </p:sp>
      <p:sp>
        <p:nvSpPr>
          <p:cNvPr id="62" name="Rechteck 61"/>
          <p:cNvSpPr/>
          <p:nvPr/>
        </p:nvSpPr>
        <p:spPr bwMode="auto">
          <a:xfrm>
            <a:off x="571551" y="6153795"/>
            <a:ext cx="1530635" cy="710864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smtClean="0"/>
              <a:t>Create</a:t>
            </a:r>
            <a:br>
              <a:rPr lang="de-DE" sz="2000" dirty="0" smtClean="0"/>
            </a:br>
            <a:r>
              <a:rPr lang="de-DE" sz="2000" dirty="0" smtClean="0"/>
              <a:t>Topic/Film</a:t>
            </a:r>
          </a:p>
        </p:txBody>
      </p:sp>
      <p:cxnSp>
        <p:nvCxnSpPr>
          <p:cNvPr id="63" name="Gerade Verbindung mit Pfeil 7"/>
          <p:cNvCxnSpPr>
            <a:stCxn id="62" idx="0"/>
            <a:endCxn id="54" idx="2"/>
          </p:cNvCxnSpPr>
          <p:nvPr/>
        </p:nvCxnSpPr>
        <p:spPr bwMode="auto">
          <a:xfrm rot="5400000" flipH="1" flipV="1">
            <a:off x="2040141" y="4691999"/>
            <a:ext cx="758524" cy="2165069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4" name="Rechteck 73"/>
          <p:cNvSpPr/>
          <p:nvPr/>
        </p:nvSpPr>
        <p:spPr bwMode="auto">
          <a:xfrm>
            <a:off x="2516189" y="6017857"/>
            <a:ext cx="1530635" cy="710864"/>
          </a:xfrm>
          <a:prstGeom prst="rect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/>
          </a:p>
          <a:p>
            <a:r>
              <a:rPr lang="de-DE" sz="2000" dirty="0" smtClean="0"/>
              <a:t/>
            </a:r>
            <a:br>
              <a:rPr lang="de-DE" sz="2000" dirty="0" smtClean="0"/>
            </a:br>
            <a:endParaRPr lang="de-DE" sz="2000" dirty="0" smtClean="0"/>
          </a:p>
        </p:txBody>
      </p:sp>
      <p:sp>
        <p:nvSpPr>
          <p:cNvPr id="75" name="Rechteck 74"/>
          <p:cNvSpPr/>
          <p:nvPr/>
        </p:nvSpPr>
        <p:spPr bwMode="auto">
          <a:xfrm>
            <a:off x="2369306" y="6128466"/>
            <a:ext cx="1530635" cy="710864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err="1" smtClean="0"/>
              <a:t>Complete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>Training</a:t>
            </a:r>
          </a:p>
        </p:txBody>
      </p:sp>
      <p:cxnSp>
        <p:nvCxnSpPr>
          <p:cNvPr id="76" name="Gerade Verbindung mit Pfeil 7"/>
          <p:cNvCxnSpPr>
            <a:stCxn id="86" idx="0"/>
            <a:endCxn id="54" idx="2"/>
          </p:cNvCxnSpPr>
          <p:nvPr/>
        </p:nvCxnSpPr>
        <p:spPr bwMode="auto">
          <a:xfrm rot="16200000" flipV="1">
            <a:off x="4786163" y="4111047"/>
            <a:ext cx="710863" cy="3279311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5" name="Rechteck 84"/>
          <p:cNvSpPr/>
          <p:nvPr/>
        </p:nvSpPr>
        <p:spPr bwMode="auto">
          <a:xfrm>
            <a:off x="6162814" y="5995525"/>
            <a:ext cx="1530635" cy="710864"/>
          </a:xfrm>
          <a:prstGeom prst="rect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/>
          </a:p>
          <a:p>
            <a:r>
              <a:rPr lang="de-DE" sz="2000" dirty="0" smtClean="0"/>
              <a:t/>
            </a:r>
            <a:br>
              <a:rPr lang="de-DE" sz="2000" dirty="0" smtClean="0"/>
            </a:br>
            <a:endParaRPr lang="de-DE" sz="2000" dirty="0" smtClean="0"/>
          </a:p>
        </p:txBody>
      </p:sp>
      <p:sp>
        <p:nvSpPr>
          <p:cNvPr id="86" name="Rechteck 85"/>
          <p:cNvSpPr/>
          <p:nvPr/>
        </p:nvSpPr>
        <p:spPr bwMode="auto">
          <a:xfrm>
            <a:off x="6015931" y="6106134"/>
            <a:ext cx="1530635" cy="710864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smtClean="0"/>
              <a:t>...</a:t>
            </a:r>
          </a:p>
        </p:txBody>
      </p:sp>
      <p:cxnSp>
        <p:nvCxnSpPr>
          <p:cNvPr id="48" name="Gerade Verbindung mit Pfeil 7"/>
          <p:cNvCxnSpPr>
            <a:stCxn id="75" idx="0"/>
            <a:endCxn id="54" idx="2"/>
          </p:cNvCxnSpPr>
          <p:nvPr/>
        </p:nvCxnSpPr>
        <p:spPr bwMode="auto">
          <a:xfrm rot="5400000" flipH="1" flipV="1">
            <a:off x="2951684" y="5578212"/>
            <a:ext cx="733195" cy="367314"/>
          </a:xfrm>
          <a:prstGeom prst="bentConnector3">
            <a:avLst>
              <a:gd name="adj1" fmla="val 48961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9" name="Gerade Verbindung mit Pfeil 7"/>
          <p:cNvCxnSpPr>
            <a:stCxn id="58" idx="0"/>
            <a:endCxn id="54" idx="2"/>
          </p:cNvCxnSpPr>
          <p:nvPr/>
        </p:nvCxnSpPr>
        <p:spPr bwMode="auto">
          <a:xfrm rot="16200000" flipV="1">
            <a:off x="3873254" y="5023955"/>
            <a:ext cx="714456" cy="1457087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1" name="Textfeld 50"/>
          <p:cNvSpPr txBox="1"/>
          <p:nvPr/>
        </p:nvSpPr>
        <p:spPr>
          <a:xfrm>
            <a:off x="2244421" y="3994750"/>
            <a:ext cx="16321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are</a:t>
            </a:r>
            <a:r>
              <a:rPr lang="de-DE" sz="1600" dirty="0" smtClean="0"/>
              <a:t> </a:t>
            </a:r>
            <a:r>
              <a:rPr lang="de-DE" sz="1600" dirty="0" err="1" smtClean="0"/>
              <a:t>allocated</a:t>
            </a:r>
            <a:r>
              <a:rPr lang="de-DE" sz="1600" dirty="0" smtClean="0"/>
              <a:t> </a:t>
            </a:r>
            <a:r>
              <a:rPr lang="de-DE" sz="1600" dirty="0" err="1" smtClean="0"/>
              <a:t>by</a:t>
            </a:r>
            <a:endParaRPr lang="de-DE" sz="1600" dirty="0"/>
          </a:p>
        </p:txBody>
      </p:sp>
      <p:sp>
        <p:nvSpPr>
          <p:cNvPr id="56" name="Rechteck 55"/>
          <p:cNvSpPr/>
          <p:nvPr/>
        </p:nvSpPr>
        <p:spPr bwMode="auto">
          <a:xfrm>
            <a:off x="674071" y="3417183"/>
            <a:ext cx="1530635" cy="710864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accent2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>
              <a:solidFill>
                <a:schemeClr val="accent2"/>
              </a:solidFill>
            </a:endParaRPr>
          </a:p>
        </p:txBody>
      </p:sp>
      <p:sp>
        <p:nvSpPr>
          <p:cNvPr id="64" name="Rechteck 63"/>
          <p:cNvSpPr/>
          <p:nvPr/>
        </p:nvSpPr>
        <p:spPr bwMode="auto">
          <a:xfrm>
            <a:off x="571536" y="3533965"/>
            <a:ext cx="1530635" cy="710864"/>
          </a:xfrm>
          <a:prstGeom prst="rect">
            <a:avLst/>
          </a:prstGeom>
          <a:solidFill>
            <a:schemeClr val="bg1"/>
          </a:solidFill>
          <a:ln w="57150" algn="ctr">
            <a:solidFill>
              <a:schemeClr val="accent2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smtClean="0">
                <a:solidFill>
                  <a:schemeClr val="accent2"/>
                </a:solidFill>
              </a:rPr>
              <a:t>Reputation</a:t>
            </a:r>
            <a:br>
              <a:rPr lang="de-DE" sz="2000" dirty="0" smtClean="0">
                <a:solidFill>
                  <a:schemeClr val="accent2"/>
                </a:solidFill>
              </a:rPr>
            </a:br>
            <a:r>
              <a:rPr lang="de-DE" sz="2000" dirty="0" smtClean="0">
                <a:solidFill>
                  <a:schemeClr val="accent2"/>
                </a:solidFill>
              </a:rPr>
              <a:t>Points</a:t>
            </a:r>
          </a:p>
        </p:txBody>
      </p:sp>
      <p:cxnSp>
        <p:nvCxnSpPr>
          <p:cNvPr id="68" name="Gerade Verbindung mit Pfeil 7"/>
          <p:cNvCxnSpPr>
            <a:stCxn id="31" idx="1"/>
            <a:endCxn id="56" idx="0"/>
          </p:cNvCxnSpPr>
          <p:nvPr/>
        </p:nvCxnSpPr>
        <p:spPr bwMode="auto">
          <a:xfrm rot="10800000" flipV="1">
            <a:off x="1439390" y="3086985"/>
            <a:ext cx="972275" cy="330198"/>
          </a:xfrm>
          <a:prstGeom prst="bentConnector2">
            <a:avLst/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2" name="Textfeld 71"/>
          <p:cNvSpPr txBox="1"/>
          <p:nvPr/>
        </p:nvSpPr>
        <p:spPr>
          <a:xfrm>
            <a:off x="388871" y="2662801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i</a:t>
            </a:r>
            <a:r>
              <a:rPr lang="de-DE" sz="1600" dirty="0" err="1" smtClean="0"/>
              <a:t>s</a:t>
            </a:r>
            <a:r>
              <a:rPr lang="de-DE" sz="1600" dirty="0" smtClean="0"/>
              <a:t> an </a:t>
            </a:r>
            <a:r>
              <a:rPr lang="de-DE" sz="1600" dirty="0" err="1" smtClean="0"/>
              <a:t>aggregation</a:t>
            </a:r>
            <a:r>
              <a:rPr lang="de-DE" sz="1600" dirty="0" smtClean="0"/>
              <a:t> </a:t>
            </a:r>
            <a:r>
              <a:rPr lang="de-DE" sz="1600" dirty="0" err="1" smtClean="0"/>
              <a:t>of</a:t>
            </a:r>
            <a:endParaRPr lang="de-DE" sz="1600" dirty="0"/>
          </a:p>
        </p:txBody>
      </p:sp>
      <p:sp>
        <p:nvSpPr>
          <p:cNvPr id="73" name="Rechteck 72"/>
          <p:cNvSpPr/>
          <p:nvPr/>
        </p:nvSpPr>
        <p:spPr bwMode="auto">
          <a:xfrm>
            <a:off x="6116448" y="4602732"/>
            <a:ext cx="1530635" cy="710864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>
              <a:solidFill>
                <a:srgbClr val="C00000"/>
              </a:solidFill>
            </a:endParaRPr>
          </a:p>
        </p:txBody>
      </p:sp>
      <p:cxnSp>
        <p:nvCxnSpPr>
          <p:cNvPr id="77" name="Gerade Verbindung mit Pfeil 7"/>
          <p:cNvCxnSpPr>
            <a:stCxn id="32" idx="2"/>
            <a:endCxn id="78" idx="0"/>
          </p:cNvCxnSpPr>
          <p:nvPr/>
        </p:nvCxnSpPr>
        <p:spPr bwMode="auto">
          <a:xfrm rot="5400000">
            <a:off x="6599272" y="3682931"/>
            <a:ext cx="1216543" cy="856623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8" name="Rechteck 77"/>
          <p:cNvSpPr/>
          <p:nvPr/>
        </p:nvSpPr>
        <p:spPr bwMode="auto">
          <a:xfrm>
            <a:off x="6013913" y="4719514"/>
            <a:ext cx="1530635" cy="710864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err="1" smtClean="0">
                <a:solidFill>
                  <a:srgbClr val="C00000"/>
                </a:solidFill>
              </a:rPr>
              <a:t>Badge</a:t>
            </a:r>
            <a:r>
              <a:rPr lang="de-DE" sz="2000" dirty="0" smtClean="0">
                <a:solidFill>
                  <a:srgbClr val="C00000"/>
                </a:solidFill>
              </a:rPr>
              <a:t/>
            </a:r>
            <a:br>
              <a:rPr lang="de-DE" sz="2000" dirty="0" smtClean="0">
                <a:solidFill>
                  <a:srgbClr val="C00000"/>
                </a:solidFill>
              </a:rPr>
            </a:br>
            <a:r>
              <a:rPr lang="de-DE" sz="2000" dirty="0" smtClean="0">
                <a:solidFill>
                  <a:srgbClr val="C00000"/>
                </a:solidFill>
              </a:rPr>
              <a:t>Event</a:t>
            </a:r>
          </a:p>
        </p:txBody>
      </p:sp>
      <p:sp>
        <p:nvSpPr>
          <p:cNvPr id="79" name="Rechteck 78"/>
          <p:cNvSpPr/>
          <p:nvPr/>
        </p:nvSpPr>
        <p:spPr bwMode="auto">
          <a:xfrm>
            <a:off x="7946558" y="4621743"/>
            <a:ext cx="1530635" cy="710864"/>
          </a:xfrm>
          <a:prstGeom prst="rect">
            <a:avLst/>
          </a:prstGeom>
          <a:noFill/>
          <a:ln w="5715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>
              <a:solidFill>
                <a:srgbClr val="C00000"/>
              </a:solidFill>
            </a:endParaRPr>
          </a:p>
          <a:p>
            <a:r>
              <a:rPr lang="de-DE" sz="2000" dirty="0" smtClean="0">
                <a:solidFill>
                  <a:srgbClr val="C00000"/>
                </a:solidFill>
              </a:rPr>
              <a:t/>
            </a:r>
            <a:br>
              <a:rPr lang="de-DE" sz="2000" dirty="0" smtClean="0">
                <a:solidFill>
                  <a:srgbClr val="C00000"/>
                </a:solidFill>
              </a:rPr>
            </a:br>
            <a:endParaRPr lang="de-DE" sz="2000" dirty="0" smtClean="0">
              <a:solidFill>
                <a:srgbClr val="C00000"/>
              </a:solidFill>
            </a:endParaRPr>
          </a:p>
        </p:txBody>
      </p:sp>
      <p:sp>
        <p:nvSpPr>
          <p:cNvPr id="80" name="Rechteck 79"/>
          <p:cNvSpPr/>
          <p:nvPr/>
        </p:nvSpPr>
        <p:spPr bwMode="auto">
          <a:xfrm>
            <a:off x="7799675" y="4732352"/>
            <a:ext cx="1530635" cy="710864"/>
          </a:xfrm>
          <a:prstGeom prst="rect">
            <a:avLst/>
          </a:prstGeom>
          <a:solidFill>
            <a:schemeClr val="bg1"/>
          </a:solidFill>
          <a:ln w="5715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000" dirty="0" smtClean="0">
              <a:solidFill>
                <a:srgbClr val="C00000"/>
              </a:solidFill>
            </a:endParaRPr>
          </a:p>
          <a:p>
            <a:r>
              <a:rPr lang="de-DE" sz="2000" dirty="0" err="1" smtClean="0">
                <a:solidFill>
                  <a:srgbClr val="C00000"/>
                </a:solidFill>
              </a:rPr>
              <a:t>Badge</a:t>
            </a:r>
            <a:endParaRPr lang="de-DE" sz="2000" dirty="0" smtClean="0">
              <a:solidFill>
                <a:srgbClr val="C00000"/>
              </a:solidFill>
            </a:endParaRPr>
          </a:p>
          <a:p>
            <a:r>
              <a:rPr lang="de-DE" sz="2000" dirty="0" err="1" smtClean="0">
                <a:solidFill>
                  <a:srgbClr val="C00000"/>
                </a:solidFill>
              </a:rPr>
              <a:t>Rule</a:t>
            </a:r>
            <a:r>
              <a:rPr lang="de-DE" sz="2000" dirty="0" smtClean="0">
                <a:solidFill>
                  <a:srgbClr val="C00000"/>
                </a:solidFill>
              </a:rPr>
              <a:t/>
            </a:r>
            <a:br>
              <a:rPr lang="de-DE" sz="2000" dirty="0" smtClean="0">
                <a:solidFill>
                  <a:srgbClr val="C00000"/>
                </a:solidFill>
              </a:rPr>
            </a:br>
            <a:endParaRPr lang="de-DE" sz="2000" dirty="0" smtClean="0">
              <a:solidFill>
                <a:srgbClr val="C00000"/>
              </a:solidFill>
            </a:endParaRPr>
          </a:p>
        </p:txBody>
      </p:sp>
      <p:cxnSp>
        <p:nvCxnSpPr>
          <p:cNvPr id="81" name="Gerade Verbindung mit Pfeil 7"/>
          <p:cNvCxnSpPr>
            <a:stCxn id="32" idx="2"/>
            <a:endCxn id="80" idx="0"/>
          </p:cNvCxnSpPr>
          <p:nvPr/>
        </p:nvCxnSpPr>
        <p:spPr bwMode="auto">
          <a:xfrm rot="16200000" flipH="1">
            <a:off x="7485733" y="3653091"/>
            <a:ext cx="1229381" cy="929139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2" name="Textfeld 81"/>
          <p:cNvSpPr txBox="1"/>
          <p:nvPr/>
        </p:nvSpPr>
        <p:spPr>
          <a:xfrm>
            <a:off x="7742387" y="3629517"/>
            <a:ext cx="16113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 smtClean="0"/>
              <a:t>are</a:t>
            </a:r>
            <a:r>
              <a:rPr lang="de-DE" sz="1600" dirty="0" smtClean="0"/>
              <a:t> </a:t>
            </a:r>
            <a:r>
              <a:rPr lang="de-DE" sz="1600" dirty="0" err="1" smtClean="0"/>
              <a:t>confered</a:t>
            </a:r>
            <a:r>
              <a:rPr lang="de-DE" sz="1600" dirty="0" smtClean="0"/>
              <a:t> </a:t>
            </a:r>
            <a:r>
              <a:rPr lang="de-DE" sz="1600" dirty="0" err="1" smtClean="0"/>
              <a:t>by</a:t>
            </a:r>
            <a:endParaRPr lang="de-DE" sz="1600" dirty="0"/>
          </a:p>
        </p:txBody>
      </p:sp>
      <p:sp>
        <p:nvSpPr>
          <p:cNvPr id="88" name="Textfeld 87"/>
          <p:cNvSpPr txBox="1"/>
          <p:nvPr/>
        </p:nvSpPr>
        <p:spPr>
          <a:xfrm>
            <a:off x="3665174" y="5385947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i</a:t>
            </a:r>
            <a:r>
              <a:rPr lang="de-DE" sz="1600" dirty="0" err="1" smtClean="0"/>
              <a:t>s</a:t>
            </a:r>
            <a:r>
              <a:rPr lang="de-DE" sz="1600" dirty="0" smtClean="0"/>
              <a:t> a</a:t>
            </a:r>
            <a:endParaRPr lang="de-DE" sz="1600" dirty="0"/>
          </a:p>
        </p:txBody>
      </p:sp>
      <p:cxnSp>
        <p:nvCxnSpPr>
          <p:cNvPr id="45" name="Gerade Verbindung mit Pfeil 7"/>
          <p:cNvCxnSpPr>
            <a:stCxn id="86" idx="0"/>
            <a:endCxn id="78" idx="2"/>
          </p:cNvCxnSpPr>
          <p:nvPr/>
        </p:nvCxnSpPr>
        <p:spPr bwMode="auto">
          <a:xfrm rot="16200000" flipV="1">
            <a:off x="6442362" y="5767247"/>
            <a:ext cx="675756" cy="2018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Textfeld 49"/>
          <p:cNvSpPr txBox="1"/>
          <p:nvPr/>
        </p:nvSpPr>
        <p:spPr>
          <a:xfrm>
            <a:off x="6924512" y="5412148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i</a:t>
            </a:r>
            <a:r>
              <a:rPr lang="de-DE" sz="1600" dirty="0" err="1" smtClean="0"/>
              <a:t>s</a:t>
            </a:r>
            <a:r>
              <a:rPr lang="de-DE" sz="1600" dirty="0" smtClean="0"/>
              <a:t> a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88670156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92100" y="161925"/>
            <a:ext cx="7922260" cy="708025"/>
          </a:xfrm>
        </p:spPr>
        <p:txBody>
          <a:bodyPr/>
          <a:lstStyle/>
          <a:p>
            <a:r>
              <a:rPr lang="de-DE" dirty="0" err="1"/>
              <a:t>Badges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E5D89B7D-BE49-40AB-B459-F8DB6D439979}" type="slidenum">
              <a:rPr lang="de-DE" smtClean="0"/>
              <a:pPr/>
              <a:t>15</a:t>
            </a:fld>
            <a:endParaRPr lang="de-DE" dirty="0">
              <a:solidFill>
                <a:schemeClr val="tx1"/>
              </a:solidFill>
            </a:endParaRPr>
          </a:p>
        </p:txBody>
      </p:sp>
      <p:graphicFrame>
        <p:nvGraphicFramePr>
          <p:cNvPr id="3" name="Tabel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017277"/>
              </p:ext>
            </p:extLst>
          </p:nvPr>
        </p:nvGraphicFramePr>
        <p:xfrm>
          <a:off x="221597" y="2128270"/>
          <a:ext cx="9456420" cy="3099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1888"/>
                <a:gridCol w="1392371"/>
                <a:gridCol w="1541888"/>
                <a:gridCol w="1541888"/>
                <a:gridCol w="1541888"/>
                <a:gridCol w="1616497"/>
              </a:tblGrid>
              <a:tr h="815276">
                <a:tc>
                  <a:txBody>
                    <a:bodyPr/>
                    <a:lstStyle/>
                    <a:p>
                      <a:pPr algn="r"/>
                      <a:r>
                        <a:rPr lang="de-DE" sz="1400" dirty="0" err="1" smtClean="0"/>
                        <a:t>Contribution</a:t>
                      </a:r>
                      <a:endParaRPr lang="de-DE" sz="1400" dirty="0" smtClean="0"/>
                    </a:p>
                    <a:p>
                      <a:r>
                        <a:rPr lang="de-DE" sz="1400" dirty="0" err="1" smtClean="0"/>
                        <a:t>Achieve</a:t>
                      </a:r>
                      <a:r>
                        <a:rPr lang="de-DE" sz="1400" dirty="0" smtClean="0"/>
                        <a:t>-      Type</a:t>
                      </a:r>
                      <a:br>
                        <a:rPr lang="de-DE" sz="1400" dirty="0" smtClean="0"/>
                      </a:br>
                      <a:r>
                        <a:rPr lang="de-DE" sz="1400" dirty="0" err="1" smtClean="0"/>
                        <a:t>ment</a:t>
                      </a:r>
                      <a:r>
                        <a:rPr lang="de-DE" sz="1400" dirty="0" smtClean="0"/>
                        <a:t> Level</a:t>
                      </a:r>
                    </a:p>
                  </a:txBody>
                  <a:tcPr marT="36000" marB="36000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 smtClean="0">
                          <a:solidFill>
                            <a:schemeClr val="accent2"/>
                          </a:solidFill>
                        </a:rPr>
                        <a:t>Explore</a:t>
                      </a:r>
                      <a:endParaRPr lang="de-DE" sz="1400" dirty="0">
                        <a:solidFill>
                          <a:schemeClr val="accent2"/>
                        </a:solidFill>
                      </a:endParaRPr>
                    </a:p>
                  </a:txBody>
                  <a:tcPr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solidFill>
                            <a:srgbClr val="C00000"/>
                          </a:solidFill>
                        </a:rPr>
                        <a:t>Train</a:t>
                      </a:r>
                      <a:endParaRPr lang="de-DE" sz="1400" dirty="0">
                        <a:solidFill>
                          <a:srgbClr val="C00000"/>
                        </a:solidFill>
                      </a:endParaRPr>
                    </a:p>
                  </a:txBody>
                  <a:tcPr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solidFill>
                            <a:srgbClr val="008000"/>
                          </a:solidFill>
                        </a:rPr>
                        <a:t>Support</a:t>
                      </a:r>
                      <a:endParaRPr lang="de-DE" sz="1400" dirty="0">
                        <a:solidFill>
                          <a:srgbClr val="008000"/>
                        </a:solidFill>
                      </a:endParaRPr>
                    </a:p>
                  </a:txBody>
                  <a:tcPr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 smtClean="0">
                          <a:solidFill>
                            <a:srgbClr val="7030A0"/>
                          </a:solidFill>
                        </a:rPr>
                        <a:t>Author</a:t>
                      </a:r>
                      <a:endParaRPr lang="de-DE" sz="1400" dirty="0">
                        <a:solidFill>
                          <a:srgbClr val="7030A0"/>
                        </a:solidFill>
                      </a:endParaRPr>
                    </a:p>
                  </a:txBody>
                  <a:tcPr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solidFill>
                            <a:srgbClr val="002060"/>
                          </a:solidFill>
                        </a:rPr>
                        <a:t>Edit</a:t>
                      </a:r>
                      <a:endParaRPr lang="de-DE" sz="1400" dirty="0">
                        <a:solidFill>
                          <a:srgbClr val="002060"/>
                        </a:solidFill>
                      </a:endParaRPr>
                    </a:p>
                  </a:txBody>
                  <a:tcPr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70995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de-DE" sz="1400" dirty="0" smtClean="0"/>
                        <a:t>1.</a:t>
                      </a:r>
                      <a:r>
                        <a:rPr lang="de-DE" sz="1400" baseline="0" dirty="0" smtClean="0"/>
                        <a:t> </a:t>
                      </a:r>
                      <a:r>
                        <a:rPr lang="de-DE" sz="1400" baseline="0" dirty="0" err="1" smtClean="0"/>
                        <a:t>Participation</a:t>
                      </a:r>
                      <a:endParaRPr lang="de-DE" sz="1400" dirty="0"/>
                    </a:p>
                  </a:txBody>
                  <a:tcPr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solidFill>
                            <a:schemeClr val="accent2"/>
                          </a:solidFill>
                        </a:rPr>
                        <a:t>Explorer</a:t>
                      </a:r>
                      <a:endParaRPr lang="de-DE" sz="1400" dirty="0">
                        <a:solidFill>
                          <a:schemeClr val="accent2"/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aseline="0" dirty="0" err="1" smtClean="0">
                          <a:solidFill>
                            <a:srgbClr val="C00000"/>
                          </a:solidFill>
                        </a:rPr>
                        <a:t>C</a:t>
                      </a:r>
                      <a:r>
                        <a:rPr lang="de-DE" sz="1400" dirty="0" err="1" smtClean="0">
                          <a:solidFill>
                            <a:srgbClr val="C00000"/>
                          </a:solidFill>
                        </a:rPr>
                        <a:t>ertificate</a:t>
                      </a:r>
                      <a:r>
                        <a:rPr lang="de-DE" sz="1400" dirty="0" smtClean="0">
                          <a:solidFill>
                            <a:srgbClr val="C00000"/>
                          </a:solidFill>
                        </a:rPr>
                        <a:t>@</a:t>
                      </a:r>
                      <a:br>
                        <a:rPr lang="de-DE" sz="1400" dirty="0" smtClean="0">
                          <a:solidFill>
                            <a:srgbClr val="C00000"/>
                          </a:solidFill>
                        </a:rPr>
                      </a:br>
                      <a:r>
                        <a:rPr lang="de-DE" sz="1400" dirty="0" smtClean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de-DE" sz="1400" dirty="0" err="1" smtClean="0">
                          <a:solidFill>
                            <a:srgbClr val="C00000"/>
                          </a:solidFill>
                        </a:rPr>
                        <a:t>Introductory</a:t>
                      </a:r>
                      <a:r>
                        <a:rPr lang="de-DE" sz="140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de-DE" sz="1400" dirty="0" err="1" smtClean="0">
                          <a:solidFill>
                            <a:srgbClr val="C00000"/>
                          </a:solidFill>
                        </a:rPr>
                        <a:t>Tr</a:t>
                      </a:r>
                      <a:r>
                        <a:rPr lang="de-DE" sz="1400" dirty="0" smtClean="0">
                          <a:solidFill>
                            <a:srgbClr val="C00000"/>
                          </a:solidFill>
                        </a:rPr>
                        <a:t>.]</a:t>
                      </a:r>
                      <a:endParaRPr lang="de-DE" sz="1400" dirty="0">
                        <a:solidFill>
                          <a:srgbClr val="C00000"/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 smtClean="0">
                          <a:solidFill>
                            <a:srgbClr val="008000"/>
                          </a:solidFill>
                        </a:rPr>
                        <a:t>Supporter</a:t>
                      </a:r>
                      <a:endParaRPr lang="de-DE" sz="1400" dirty="0">
                        <a:solidFill>
                          <a:srgbClr val="008000"/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 smtClean="0">
                          <a:solidFill>
                            <a:srgbClr val="7030A0"/>
                          </a:solidFill>
                        </a:rPr>
                        <a:t>Author</a:t>
                      </a:r>
                      <a:r>
                        <a:rPr lang="de-DE" sz="1400" dirty="0" smtClean="0">
                          <a:solidFill>
                            <a:srgbClr val="7030A0"/>
                          </a:solidFill>
                        </a:rPr>
                        <a:t/>
                      </a:r>
                      <a:br>
                        <a:rPr lang="de-DE" sz="1400" dirty="0" smtClean="0">
                          <a:solidFill>
                            <a:srgbClr val="7030A0"/>
                          </a:solidFill>
                        </a:rPr>
                      </a:br>
                      <a:endParaRPr lang="de-DE" sz="1400" dirty="0">
                        <a:solidFill>
                          <a:srgbClr val="7030A0"/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solidFill>
                            <a:srgbClr val="002060"/>
                          </a:solidFill>
                        </a:rPr>
                        <a:t>Topic Editor</a:t>
                      </a:r>
                      <a:endParaRPr lang="de-DE" sz="1400" dirty="0">
                        <a:solidFill>
                          <a:srgbClr val="002060"/>
                        </a:solidFill>
                      </a:endParaRPr>
                    </a:p>
                  </a:txBody>
                  <a:tcPr marT="36000" marB="36000"/>
                </a:tc>
              </a:tr>
              <a:tr h="5709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2. Bronze</a:t>
                      </a:r>
                      <a:endParaRPr lang="de-DE" sz="1400" dirty="0"/>
                    </a:p>
                  </a:txBody>
                  <a:tcPr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 smtClean="0">
                          <a:solidFill>
                            <a:schemeClr val="accent2"/>
                          </a:solidFill>
                        </a:rPr>
                        <a:t>Active</a:t>
                      </a:r>
                      <a:r>
                        <a:rPr lang="de-DE" sz="1400" dirty="0" smtClean="0">
                          <a:solidFill>
                            <a:schemeClr val="accent2"/>
                          </a:solidFill>
                        </a:rPr>
                        <a:t> </a:t>
                      </a:r>
                      <a:br>
                        <a:rPr lang="de-DE" sz="1400" dirty="0" smtClean="0">
                          <a:solidFill>
                            <a:schemeClr val="accent2"/>
                          </a:solidFill>
                        </a:rPr>
                      </a:br>
                      <a:r>
                        <a:rPr lang="de-DE" sz="1400" dirty="0" smtClean="0">
                          <a:solidFill>
                            <a:schemeClr val="accent2"/>
                          </a:solidFill>
                        </a:rPr>
                        <a:t>Explorer</a:t>
                      </a:r>
                      <a:endParaRPr lang="de-DE" sz="1400" dirty="0">
                        <a:solidFill>
                          <a:schemeClr val="accent2"/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 smtClean="0">
                          <a:solidFill>
                            <a:srgbClr val="C00000"/>
                          </a:solidFill>
                        </a:rPr>
                        <a:t>Certificate</a:t>
                      </a:r>
                      <a:r>
                        <a:rPr lang="de-DE" sz="1400" dirty="0" smtClean="0">
                          <a:solidFill>
                            <a:srgbClr val="C00000"/>
                          </a:solidFill>
                        </a:rPr>
                        <a:t>@</a:t>
                      </a:r>
                      <a:br>
                        <a:rPr lang="de-DE" sz="1400" dirty="0" smtClean="0">
                          <a:solidFill>
                            <a:srgbClr val="C00000"/>
                          </a:solidFill>
                        </a:rPr>
                      </a:br>
                      <a:r>
                        <a:rPr lang="de-DE" sz="1400" dirty="0" smtClean="0">
                          <a:solidFill>
                            <a:srgbClr val="C00000"/>
                          </a:solidFill>
                        </a:rPr>
                        <a:t>[Core Training]</a:t>
                      </a:r>
                      <a:endParaRPr lang="de-DE" sz="1400" dirty="0">
                        <a:solidFill>
                          <a:srgbClr val="C00000"/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 smtClean="0">
                          <a:solidFill>
                            <a:srgbClr val="008000"/>
                          </a:solidFill>
                        </a:rPr>
                        <a:t>Active</a:t>
                      </a:r>
                      <a:r>
                        <a:rPr lang="de-DE" sz="1400" dirty="0" smtClean="0">
                          <a:solidFill>
                            <a:srgbClr val="008000"/>
                          </a:solidFill>
                        </a:rPr>
                        <a:t/>
                      </a:r>
                      <a:br>
                        <a:rPr lang="de-DE" sz="1400" dirty="0" smtClean="0">
                          <a:solidFill>
                            <a:srgbClr val="008000"/>
                          </a:solidFill>
                        </a:rPr>
                      </a:br>
                      <a:r>
                        <a:rPr lang="de-DE" sz="1400" dirty="0" err="1" smtClean="0">
                          <a:solidFill>
                            <a:srgbClr val="008000"/>
                          </a:solidFill>
                        </a:rPr>
                        <a:t>Supporter</a:t>
                      </a:r>
                      <a:endParaRPr lang="de-DE" sz="1400" dirty="0">
                        <a:solidFill>
                          <a:srgbClr val="008000"/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 smtClean="0">
                          <a:solidFill>
                            <a:srgbClr val="7030A0"/>
                          </a:solidFill>
                        </a:rPr>
                        <a:t>Active</a:t>
                      </a:r>
                      <a:r>
                        <a:rPr lang="de-DE" sz="1400" dirty="0" smtClean="0">
                          <a:solidFill>
                            <a:srgbClr val="7030A0"/>
                          </a:solidFill>
                        </a:rPr>
                        <a:t/>
                      </a:r>
                      <a:br>
                        <a:rPr lang="de-DE" sz="1400" dirty="0" smtClean="0">
                          <a:solidFill>
                            <a:srgbClr val="7030A0"/>
                          </a:solidFill>
                        </a:rPr>
                      </a:br>
                      <a:r>
                        <a:rPr lang="de-DE" sz="1400" dirty="0" err="1" smtClean="0">
                          <a:solidFill>
                            <a:srgbClr val="7030A0"/>
                          </a:solidFill>
                        </a:rPr>
                        <a:t>Author</a:t>
                      </a:r>
                      <a:endParaRPr lang="de-DE" sz="1400" dirty="0">
                        <a:solidFill>
                          <a:srgbClr val="7030A0"/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 smtClean="0">
                          <a:solidFill>
                            <a:srgbClr val="002060"/>
                          </a:solidFill>
                        </a:rPr>
                        <a:t>Active</a:t>
                      </a:r>
                      <a:r>
                        <a:rPr lang="de-DE" sz="1400" dirty="0" smtClean="0">
                          <a:solidFill>
                            <a:srgbClr val="002060"/>
                          </a:solidFill>
                        </a:rPr>
                        <a:t/>
                      </a:r>
                      <a:br>
                        <a:rPr lang="de-DE" sz="1400" dirty="0" smtClean="0">
                          <a:solidFill>
                            <a:srgbClr val="002060"/>
                          </a:solidFill>
                        </a:rPr>
                      </a:br>
                      <a:r>
                        <a:rPr lang="de-DE" sz="1400" dirty="0" smtClean="0">
                          <a:solidFill>
                            <a:srgbClr val="002060"/>
                          </a:solidFill>
                        </a:rPr>
                        <a:t>Topic Editor</a:t>
                      </a:r>
                      <a:endParaRPr lang="de-DE" sz="1400" dirty="0">
                        <a:solidFill>
                          <a:srgbClr val="002060"/>
                        </a:solidFill>
                      </a:endParaRPr>
                    </a:p>
                  </a:txBody>
                  <a:tcPr marT="36000" marB="36000"/>
                </a:tc>
              </a:tr>
              <a:tr h="5709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3. </a:t>
                      </a:r>
                      <a:r>
                        <a:rPr lang="de-DE" sz="1400" dirty="0" err="1" smtClean="0"/>
                        <a:t>Silver</a:t>
                      </a:r>
                      <a:endParaRPr lang="de-DE" sz="1400" dirty="0"/>
                    </a:p>
                  </a:txBody>
                  <a:tcPr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err="1" smtClean="0">
                          <a:solidFill>
                            <a:schemeClr val="accent2"/>
                          </a:solidFill>
                        </a:rPr>
                        <a:t>Good</a:t>
                      </a:r>
                      <a:r>
                        <a:rPr lang="de-DE" sz="1400" dirty="0" smtClean="0">
                          <a:solidFill>
                            <a:schemeClr val="accent2"/>
                          </a:solidFill>
                        </a:rPr>
                        <a:t/>
                      </a:r>
                      <a:br>
                        <a:rPr lang="de-DE" sz="1400" dirty="0" smtClean="0">
                          <a:solidFill>
                            <a:schemeClr val="accent2"/>
                          </a:solidFill>
                        </a:rPr>
                      </a:br>
                      <a:r>
                        <a:rPr lang="de-DE" sz="1400" dirty="0" smtClean="0">
                          <a:solidFill>
                            <a:schemeClr val="accent2"/>
                          </a:solidFill>
                        </a:rPr>
                        <a:t>Explorer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 smtClean="0">
                          <a:solidFill>
                            <a:srgbClr val="C00000"/>
                          </a:solidFill>
                        </a:rPr>
                        <a:t>Certificate</a:t>
                      </a:r>
                      <a:r>
                        <a:rPr lang="de-DE" sz="1400" dirty="0" smtClean="0">
                          <a:solidFill>
                            <a:srgbClr val="C00000"/>
                          </a:solidFill>
                        </a:rPr>
                        <a:t>@</a:t>
                      </a:r>
                      <a:br>
                        <a:rPr lang="de-DE" sz="1400" dirty="0" smtClean="0">
                          <a:solidFill>
                            <a:srgbClr val="C00000"/>
                          </a:solidFill>
                        </a:rPr>
                      </a:br>
                      <a:r>
                        <a:rPr lang="de-DE" sz="1400" dirty="0" smtClean="0">
                          <a:solidFill>
                            <a:srgbClr val="C00000"/>
                          </a:solidFill>
                        </a:rPr>
                        <a:t>[</a:t>
                      </a:r>
                      <a:r>
                        <a:rPr lang="de-DE" sz="1400" dirty="0" err="1" smtClean="0">
                          <a:solidFill>
                            <a:srgbClr val="C00000"/>
                          </a:solidFill>
                        </a:rPr>
                        <a:t>Advanced</a:t>
                      </a:r>
                      <a:r>
                        <a:rPr lang="de-DE" sz="1400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de-DE" sz="1400" dirty="0" smtClean="0">
                          <a:solidFill>
                            <a:srgbClr val="C00000"/>
                          </a:solidFill>
                        </a:rPr>
                        <a:t>Train.]</a:t>
                      </a:r>
                      <a:endParaRPr lang="de-DE" sz="1400" dirty="0">
                        <a:solidFill>
                          <a:srgbClr val="C00000"/>
                        </a:solidFill>
                      </a:endParaRPr>
                    </a:p>
                  </a:txBody>
                  <a:tcPr marR="36000"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 smtClean="0">
                          <a:solidFill>
                            <a:srgbClr val="008000"/>
                          </a:solidFill>
                        </a:rPr>
                        <a:t>Good</a:t>
                      </a:r>
                      <a:r>
                        <a:rPr lang="de-DE" sz="1400" dirty="0" smtClean="0">
                          <a:solidFill>
                            <a:srgbClr val="008000"/>
                          </a:solidFill>
                        </a:rPr>
                        <a:t/>
                      </a:r>
                      <a:br>
                        <a:rPr lang="de-DE" sz="1400" dirty="0" smtClean="0">
                          <a:solidFill>
                            <a:srgbClr val="008000"/>
                          </a:solidFill>
                        </a:rPr>
                      </a:br>
                      <a:r>
                        <a:rPr lang="de-DE" sz="1400" dirty="0" err="1" smtClean="0">
                          <a:solidFill>
                            <a:srgbClr val="008000"/>
                          </a:solidFill>
                        </a:rPr>
                        <a:t>Supporter</a:t>
                      </a:r>
                      <a:endParaRPr lang="de-DE" sz="1400" dirty="0">
                        <a:solidFill>
                          <a:srgbClr val="008000"/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 smtClean="0">
                          <a:solidFill>
                            <a:srgbClr val="7030A0"/>
                          </a:solidFill>
                        </a:rPr>
                        <a:t>Good</a:t>
                      </a:r>
                      <a:r>
                        <a:rPr lang="de-DE" sz="1400" dirty="0" smtClean="0">
                          <a:solidFill>
                            <a:srgbClr val="7030A0"/>
                          </a:solidFill>
                        </a:rPr>
                        <a:t/>
                      </a:r>
                      <a:br>
                        <a:rPr lang="de-DE" sz="1400" dirty="0" smtClean="0">
                          <a:solidFill>
                            <a:srgbClr val="7030A0"/>
                          </a:solidFill>
                        </a:rPr>
                      </a:br>
                      <a:r>
                        <a:rPr lang="de-DE" sz="1400" dirty="0" err="1" smtClean="0">
                          <a:solidFill>
                            <a:srgbClr val="7030A0"/>
                          </a:solidFill>
                        </a:rPr>
                        <a:t>Author</a:t>
                      </a:r>
                      <a:endParaRPr lang="de-DE" sz="1400" dirty="0">
                        <a:solidFill>
                          <a:srgbClr val="7030A0"/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 smtClean="0">
                          <a:solidFill>
                            <a:srgbClr val="002060"/>
                          </a:solidFill>
                        </a:rPr>
                        <a:t>Good</a:t>
                      </a:r>
                      <a:r>
                        <a:rPr lang="de-DE" sz="1400" dirty="0" smtClean="0">
                          <a:solidFill>
                            <a:srgbClr val="002060"/>
                          </a:solidFill>
                        </a:rPr>
                        <a:t/>
                      </a:r>
                      <a:br>
                        <a:rPr lang="de-DE" sz="1400" dirty="0" smtClean="0">
                          <a:solidFill>
                            <a:srgbClr val="002060"/>
                          </a:solidFill>
                        </a:rPr>
                      </a:br>
                      <a:r>
                        <a:rPr lang="de-DE" sz="1400" dirty="0" smtClean="0">
                          <a:solidFill>
                            <a:srgbClr val="002060"/>
                          </a:solidFill>
                        </a:rPr>
                        <a:t>Topic Editor</a:t>
                      </a:r>
                      <a:endParaRPr lang="de-DE" sz="1400" dirty="0">
                        <a:solidFill>
                          <a:srgbClr val="002060"/>
                        </a:solidFill>
                      </a:endParaRPr>
                    </a:p>
                  </a:txBody>
                  <a:tcPr marT="36000" marB="36000"/>
                </a:tc>
              </a:tr>
              <a:tr h="570995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4. Gold</a:t>
                      </a:r>
                      <a:endParaRPr lang="de-DE" sz="1400" dirty="0"/>
                    </a:p>
                  </a:txBody>
                  <a:tcPr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smtClean="0">
                          <a:solidFill>
                            <a:schemeClr val="accent2"/>
                          </a:solidFill>
                        </a:rPr>
                        <a:t>Top</a:t>
                      </a:r>
                      <a:br>
                        <a:rPr lang="de-DE" sz="1400" dirty="0" smtClean="0">
                          <a:solidFill>
                            <a:schemeClr val="accent2"/>
                          </a:solidFill>
                        </a:rPr>
                      </a:br>
                      <a:r>
                        <a:rPr lang="de-DE" sz="1400" dirty="0" smtClean="0">
                          <a:solidFill>
                            <a:schemeClr val="accent2"/>
                          </a:solidFill>
                        </a:rPr>
                        <a:t>Explorer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 smtClean="0">
                          <a:solidFill>
                            <a:srgbClr val="C00000"/>
                          </a:solidFill>
                        </a:rPr>
                        <a:t>Certificate</a:t>
                      </a:r>
                      <a:r>
                        <a:rPr lang="de-DE" sz="1400" dirty="0" smtClean="0">
                          <a:solidFill>
                            <a:srgbClr val="C00000"/>
                          </a:solidFill>
                        </a:rPr>
                        <a:t>@</a:t>
                      </a:r>
                      <a:br>
                        <a:rPr lang="de-DE" sz="1400" dirty="0" smtClean="0">
                          <a:solidFill>
                            <a:srgbClr val="C00000"/>
                          </a:solidFill>
                        </a:rPr>
                      </a:br>
                      <a:r>
                        <a:rPr lang="de-DE" sz="1400" dirty="0" smtClean="0">
                          <a:solidFill>
                            <a:srgbClr val="C00000"/>
                          </a:solidFill>
                        </a:rPr>
                        <a:t>[Expert Training]</a:t>
                      </a:r>
                      <a:endParaRPr lang="de-DE" sz="1400" dirty="0">
                        <a:solidFill>
                          <a:srgbClr val="C00000"/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solidFill>
                            <a:srgbClr val="008000"/>
                          </a:solidFill>
                        </a:rPr>
                        <a:t>Top</a:t>
                      </a:r>
                      <a:br>
                        <a:rPr lang="de-DE" sz="1400" dirty="0" smtClean="0">
                          <a:solidFill>
                            <a:srgbClr val="008000"/>
                          </a:solidFill>
                        </a:rPr>
                      </a:br>
                      <a:r>
                        <a:rPr lang="de-DE" sz="1400" dirty="0" err="1" smtClean="0">
                          <a:solidFill>
                            <a:srgbClr val="008000"/>
                          </a:solidFill>
                        </a:rPr>
                        <a:t>Supporter</a:t>
                      </a:r>
                      <a:endParaRPr lang="de-DE" sz="1400" dirty="0">
                        <a:solidFill>
                          <a:srgbClr val="008000"/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solidFill>
                            <a:srgbClr val="7030A0"/>
                          </a:solidFill>
                        </a:rPr>
                        <a:t>Top</a:t>
                      </a:r>
                      <a:br>
                        <a:rPr lang="de-DE" sz="1400" dirty="0" smtClean="0">
                          <a:solidFill>
                            <a:srgbClr val="7030A0"/>
                          </a:solidFill>
                        </a:rPr>
                      </a:br>
                      <a:r>
                        <a:rPr lang="de-DE" sz="1400" dirty="0" err="1" smtClean="0">
                          <a:solidFill>
                            <a:srgbClr val="7030A0"/>
                          </a:solidFill>
                        </a:rPr>
                        <a:t>Author</a:t>
                      </a:r>
                      <a:endParaRPr lang="de-DE" sz="1400" dirty="0">
                        <a:solidFill>
                          <a:srgbClr val="7030A0"/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solidFill>
                            <a:srgbClr val="002060"/>
                          </a:solidFill>
                        </a:rPr>
                        <a:t>Top</a:t>
                      </a:r>
                      <a:br>
                        <a:rPr lang="de-DE" sz="1400" dirty="0" smtClean="0">
                          <a:solidFill>
                            <a:srgbClr val="002060"/>
                          </a:solidFill>
                        </a:rPr>
                      </a:br>
                      <a:r>
                        <a:rPr lang="de-DE" sz="1400" dirty="0" smtClean="0">
                          <a:solidFill>
                            <a:srgbClr val="002060"/>
                          </a:solidFill>
                        </a:rPr>
                        <a:t>Topic Editor</a:t>
                      </a:r>
                      <a:endParaRPr lang="de-DE" sz="1400" dirty="0">
                        <a:solidFill>
                          <a:srgbClr val="002060"/>
                        </a:solidFill>
                      </a:endParaRPr>
                    </a:p>
                  </a:txBody>
                  <a:tcPr marT="36000" marB="36000"/>
                </a:tc>
              </a:tr>
            </a:tbl>
          </a:graphicData>
        </a:graphic>
      </p:graphicFrame>
      <p:graphicFrame>
        <p:nvGraphicFramePr>
          <p:cNvPr id="7" name="Tabel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83303"/>
              </p:ext>
            </p:extLst>
          </p:nvPr>
        </p:nvGraphicFramePr>
        <p:xfrm>
          <a:off x="225042" y="5287899"/>
          <a:ext cx="9452975" cy="1496160"/>
        </p:xfrm>
        <a:graphic>
          <a:graphicData uri="http://schemas.openxmlformats.org/drawingml/2006/table">
            <a:tbl>
              <a:tblPr firstRow="1" bandRow="1" bandCol="1">
                <a:tableStyleId>{5940675A-B579-460E-94D1-54222C63F5DA}</a:tableStyleId>
              </a:tblPr>
              <a:tblGrid>
                <a:gridCol w="1671762"/>
                <a:gridCol w="7781213"/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5. Platinum</a:t>
                      </a:r>
                      <a:br>
                        <a:rPr lang="de-DE" sz="1400" dirty="0" smtClean="0"/>
                      </a:br>
                      <a:endParaRPr lang="de-DE" sz="1400" dirty="0"/>
                    </a:p>
                  </a:txBody>
                  <a:tcPr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solidFill>
                            <a:srgbClr val="00B0F0"/>
                          </a:solidFill>
                        </a:rPr>
                        <a:t>Expert@[Topic Area]</a:t>
                      </a:r>
                      <a:endParaRPr lang="de-DE" sz="1400" dirty="0">
                        <a:solidFill>
                          <a:srgbClr val="00B0F0"/>
                        </a:solidFill>
                      </a:endParaRPr>
                    </a:p>
                  </a:txBody>
                  <a:tcPr marT="36000" marB="360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6. Diamond</a:t>
                      </a:r>
                      <a:br>
                        <a:rPr lang="de-DE" sz="1400" dirty="0" smtClean="0"/>
                      </a:br>
                      <a:endParaRPr lang="de-DE" sz="1400" dirty="0"/>
                    </a:p>
                  </a:txBody>
                  <a:tcPr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smtClean="0">
                          <a:solidFill>
                            <a:srgbClr val="00B0F0"/>
                          </a:solidFill>
                        </a:rPr>
                        <a:t>Master@[Topic World]</a:t>
                      </a:r>
                    </a:p>
                  </a:txBody>
                  <a:tcPr marT="36000" marB="360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7. </a:t>
                      </a:r>
                      <a:r>
                        <a:rPr lang="de-DE" sz="1400" dirty="0" err="1" smtClean="0"/>
                        <a:t>Rarely</a:t>
                      </a:r>
                      <a:r>
                        <a:rPr lang="de-DE" sz="1400" dirty="0" smtClean="0"/>
                        <a:t/>
                      </a:r>
                      <a:br>
                        <a:rPr lang="de-DE" sz="1400" dirty="0" smtClean="0"/>
                      </a:br>
                      <a:endParaRPr lang="de-DE" sz="1400" dirty="0"/>
                    </a:p>
                  </a:txBody>
                  <a:tcPr marT="36000" marB="3600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smtClean="0">
                          <a:solidFill>
                            <a:srgbClr val="00B0F0"/>
                          </a:solidFill>
                        </a:rPr>
                        <a:t>Eminent Authority@[Topic World]</a:t>
                      </a:r>
                    </a:p>
                  </a:txBody>
                  <a:tcPr marT="36000" marB="36000"/>
                </a:tc>
              </a:tr>
            </a:tbl>
          </a:graphicData>
        </a:graphic>
      </p:graphicFrame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284417" y="1118663"/>
            <a:ext cx="9401908" cy="771097"/>
          </a:xfrm>
        </p:spPr>
        <p:txBody>
          <a:bodyPr/>
          <a:lstStyle/>
          <a:p>
            <a:r>
              <a:rPr lang="de-DE" sz="2000" dirty="0" err="1">
                <a:solidFill>
                  <a:schemeClr val="bg1">
                    <a:lumMod val="50000"/>
                  </a:schemeClr>
                </a:solidFill>
              </a:rPr>
              <a:t>Badges</a:t>
            </a:r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:</a:t>
            </a:r>
            <a:r>
              <a:rPr lang="de-DE" sz="2000" dirty="0">
                <a:solidFill>
                  <a:schemeClr val="accent2"/>
                </a:solidFill>
              </a:rPr>
              <a:t> </a:t>
            </a:r>
            <a:r>
              <a:rPr lang="de-DE" sz="2000" dirty="0"/>
              <a:t>Micro </a:t>
            </a:r>
            <a:r>
              <a:rPr lang="de-DE" sz="2000" dirty="0" err="1" smtClean="0"/>
              <a:t>certificate</a:t>
            </a:r>
            <a:r>
              <a:rPr lang="de-DE" sz="2000" dirty="0" err="1"/>
              <a:t>s</a:t>
            </a:r>
            <a:r>
              <a:rPr lang="de-DE" sz="2000" dirty="0" smtClean="0"/>
              <a:t>. </a:t>
            </a:r>
            <a:r>
              <a:rPr lang="de-DE" sz="2000" dirty="0"/>
              <a:t>Users will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nominated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badges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smtClean="0"/>
              <a:t>a </a:t>
            </a:r>
            <a:r>
              <a:rPr lang="de-DE" sz="2000" dirty="0" err="1" smtClean="0"/>
              <a:t>specific</a:t>
            </a:r>
            <a:r>
              <a:rPr lang="de-DE" sz="2000" dirty="0" smtClean="0"/>
              <a:t> </a:t>
            </a:r>
            <a:r>
              <a:rPr lang="de-DE" sz="2000" dirty="0" err="1" smtClean="0"/>
              <a:t>set</a:t>
            </a:r>
            <a:r>
              <a:rPr lang="de-DE" sz="2000" dirty="0" smtClean="0"/>
              <a:t> 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contributions</a:t>
            </a:r>
            <a:r>
              <a:rPr lang="de-DE" sz="2000" dirty="0"/>
              <a:t>. </a:t>
            </a:r>
            <a:r>
              <a:rPr lang="de-DE" sz="2000" dirty="0" err="1"/>
              <a:t>Competencies</a:t>
            </a:r>
            <a:r>
              <a:rPr lang="de-DE" sz="2000" dirty="0"/>
              <a:t> / </a:t>
            </a:r>
            <a:r>
              <a:rPr lang="de-DE" sz="2000" dirty="0" err="1"/>
              <a:t>expertise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smtClean="0"/>
              <a:t>an </a:t>
            </a:r>
            <a:r>
              <a:rPr lang="de-DE" sz="2000" dirty="0" err="1" smtClean="0"/>
              <a:t>user</a:t>
            </a:r>
            <a:r>
              <a:rPr lang="de-DE" sz="2000" dirty="0" smtClean="0"/>
              <a:t> </a:t>
            </a:r>
            <a:r>
              <a:rPr lang="de-DE" sz="2000" dirty="0"/>
              <a:t>will </a:t>
            </a:r>
            <a:r>
              <a:rPr lang="de-DE" sz="2000" dirty="0" err="1"/>
              <a:t>be</a:t>
            </a:r>
            <a:r>
              <a:rPr lang="de-DE" sz="2000" dirty="0"/>
              <a:t> transparent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badges</a:t>
            </a:r>
            <a:r>
              <a:rPr lang="de-DE" sz="2000" dirty="0"/>
              <a:t>.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258" y="5313533"/>
            <a:ext cx="478238" cy="446775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083" y="5832378"/>
            <a:ext cx="474588" cy="41658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083" y="6301980"/>
            <a:ext cx="474588" cy="46880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7132" y="2998431"/>
            <a:ext cx="460629" cy="467608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7271" y="3557041"/>
            <a:ext cx="488546" cy="488546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07271" y="4145234"/>
            <a:ext cx="474588" cy="45365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0292" y="4705178"/>
            <a:ext cx="481567" cy="4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9197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Tenant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1217613"/>
            <a:ext cx="9318625" cy="1745949"/>
          </a:xfrm>
        </p:spPr>
        <p:txBody>
          <a:bodyPr/>
          <a:lstStyle/>
          <a:p>
            <a:r>
              <a:rPr lang="de-DE" sz="2000" dirty="0" err="1">
                <a:solidFill>
                  <a:schemeClr val="bg1">
                    <a:lumMod val="50000"/>
                  </a:schemeClr>
                </a:solidFill>
              </a:rPr>
              <a:t>Tenant</a:t>
            </a:r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de-DE" sz="2000" dirty="0" err="1"/>
              <a:t>Ordering</a:t>
            </a:r>
            <a:r>
              <a:rPr lang="de-DE" sz="2000" dirty="0"/>
              <a:t> </a:t>
            </a:r>
            <a:r>
              <a:rPr lang="de-DE" sz="2000" dirty="0" err="1"/>
              <a:t>unit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application</a:t>
            </a:r>
            <a:r>
              <a:rPr lang="de-DE" sz="2000" dirty="0"/>
              <a:t> </a:t>
            </a:r>
            <a:r>
              <a:rPr lang="de-DE" sz="2000" dirty="0" err="1"/>
              <a:t>system</a:t>
            </a:r>
            <a:r>
              <a:rPr lang="de-DE" sz="2000" dirty="0"/>
              <a:t> in </a:t>
            </a:r>
            <a:r>
              <a:rPr lang="de-DE" sz="2000" dirty="0" err="1"/>
              <a:t>order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encapsulate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data</a:t>
            </a:r>
            <a:r>
              <a:rPr lang="de-DE" sz="2000" dirty="0"/>
              <a:t> / </a:t>
            </a:r>
            <a:r>
              <a:rPr lang="de-DE" sz="2000" dirty="0" err="1"/>
              <a:t>content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allocate</a:t>
            </a:r>
            <a:r>
              <a:rPr lang="de-DE" sz="2000" dirty="0"/>
              <a:t> </a:t>
            </a:r>
            <a:r>
              <a:rPr lang="de-DE" sz="2000" dirty="0" err="1"/>
              <a:t>access</a:t>
            </a:r>
            <a:r>
              <a:rPr lang="de-DE" sz="2000" dirty="0"/>
              <a:t> </a:t>
            </a:r>
            <a:r>
              <a:rPr lang="de-DE" sz="2000" dirty="0" err="1"/>
              <a:t>privileges</a:t>
            </a:r>
            <a:endParaRPr lang="de-DE" sz="2000" dirty="0"/>
          </a:p>
          <a:p>
            <a:pPr lvl="1"/>
            <a:r>
              <a:rPr lang="de-DE" sz="1800" dirty="0" err="1"/>
              <a:t>Usually</a:t>
            </a:r>
            <a:r>
              <a:rPr lang="de-DE" sz="1800" dirty="0"/>
              <a:t> a </a:t>
            </a:r>
            <a:r>
              <a:rPr lang="de-DE" sz="1800" dirty="0" err="1"/>
              <a:t>tenant</a:t>
            </a:r>
            <a:r>
              <a:rPr lang="de-DE" sz="1800" dirty="0"/>
              <a:t> will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created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legal </a:t>
            </a:r>
            <a:r>
              <a:rPr lang="de-DE" sz="1800" dirty="0" err="1"/>
              <a:t>entity</a:t>
            </a:r>
            <a:r>
              <a:rPr lang="de-DE" sz="1800" dirty="0"/>
              <a:t> (e.g. XYZ AG).</a:t>
            </a:r>
          </a:p>
          <a:p>
            <a:pPr lvl="1"/>
            <a:r>
              <a:rPr lang="de-DE" sz="1800" dirty="0"/>
              <a:t>Access </a:t>
            </a:r>
            <a:r>
              <a:rPr lang="de-DE" sz="1800" dirty="0" err="1"/>
              <a:t>privileges</a:t>
            </a:r>
            <a:r>
              <a:rPr lang="de-DE" sz="1800" dirty="0"/>
              <a:t> will </a:t>
            </a:r>
            <a:r>
              <a:rPr lang="de-DE" sz="1800" dirty="0" err="1"/>
              <a:t>be</a:t>
            </a:r>
            <a:r>
              <a:rPr lang="de-DE" sz="1800" dirty="0"/>
              <a:t> </a:t>
            </a:r>
            <a:r>
              <a:rPr lang="de-DE" sz="1800" dirty="0" err="1"/>
              <a:t>granted</a:t>
            </a:r>
            <a:r>
              <a:rPr lang="de-DE" sz="1800" dirty="0"/>
              <a:t> </a:t>
            </a:r>
            <a:r>
              <a:rPr lang="de-DE" sz="1800" dirty="0" err="1"/>
              <a:t>only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 smtClean="0"/>
              <a:t>users</a:t>
            </a:r>
            <a:r>
              <a:rPr lang="de-DE" sz="1800" dirty="0" smtClean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legal </a:t>
            </a:r>
            <a:r>
              <a:rPr lang="de-DE" sz="1800" dirty="0" err="1"/>
              <a:t>entity</a:t>
            </a:r>
            <a:r>
              <a:rPr lang="de-DE" sz="1800" dirty="0"/>
              <a:t>. An </a:t>
            </a:r>
            <a:r>
              <a:rPr lang="de-DE" sz="1800" dirty="0" err="1"/>
              <a:t>user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not </a:t>
            </a:r>
            <a:r>
              <a:rPr lang="de-DE" sz="1800" dirty="0" err="1"/>
              <a:t>access</a:t>
            </a:r>
            <a:r>
              <a:rPr lang="de-DE" sz="1800" dirty="0"/>
              <a:t> </a:t>
            </a:r>
            <a:r>
              <a:rPr lang="de-DE" sz="1800" dirty="0" err="1"/>
              <a:t>data</a:t>
            </a:r>
            <a:r>
              <a:rPr lang="de-DE" sz="1800" dirty="0"/>
              <a:t> / </a:t>
            </a:r>
            <a:r>
              <a:rPr lang="de-DE" sz="1800" dirty="0" err="1"/>
              <a:t>content</a:t>
            </a:r>
            <a:r>
              <a:rPr lang="de-DE" sz="1800" dirty="0"/>
              <a:t> </a:t>
            </a:r>
            <a:r>
              <a:rPr lang="de-DE" sz="1800" dirty="0" err="1"/>
              <a:t>from</a:t>
            </a:r>
            <a:r>
              <a:rPr lang="de-DE" sz="1800" dirty="0"/>
              <a:t> </a:t>
            </a:r>
            <a:r>
              <a:rPr lang="de-DE" sz="1800" dirty="0" err="1"/>
              <a:t>foreign</a:t>
            </a:r>
            <a:r>
              <a:rPr lang="de-DE" sz="1800" dirty="0"/>
              <a:t> </a:t>
            </a:r>
            <a:r>
              <a:rPr lang="de-DE" sz="1800" dirty="0" err="1"/>
              <a:t>tenants</a:t>
            </a:r>
            <a:r>
              <a:rPr lang="de-DE" sz="1800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E5D89B7D-BE49-40AB-B459-F8DB6D439979}" type="slidenum">
              <a:rPr lang="de-DE" smtClean="0"/>
              <a:pPr/>
              <a:t>16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768931" y="3031519"/>
            <a:ext cx="7831371" cy="1771134"/>
          </a:xfrm>
          <a:prstGeom prst="rect">
            <a:avLst/>
          </a:prstGeom>
          <a:noFill/>
          <a:ln w="57150" algn="ctr">
            <a:solidFill>
              <a:schemeClr val="accent2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800" dirty="0" smtClean="0">
                <a:solidFill>
                  <a:schemeClr val="accent2"/>
                </a:solidFill>
              </a:rPr>
              <a:t>System</a:t>
            </a:r>
          </a:p>
          <a:p>
            <a:endParaRPr lang="de-DE" sz="2800" dirty="0">
              <a:solidFill>
                <a:schemeClr val="accent2"/>
              </a:solidFill>
            </a:endParaRPr>
          </a:p>
          <a:p>
            <a:endParaRPr lang="de-DE" sz="2800" dirty="0" smtClean="0">
              <a:solidFill>
                <a:schemeClr val="accent2"/>
              </a:solidFill>
            </a:endParaRPr>
          </a:p>
          <a:p>
            <a:endParaRPr lang="de-DE" sz="2800" dirty="0">
              <a:solidFill>
                <a:schemeClr val="accent2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172229" y="3601435"/>
            <a:ext cx="2267068" cy="958362"/>
          </a:xfrm>
          <a:prstGeom prst="rect">
            <a:avLst/>
          </a:prstGeom>
          <a:noFill/>
          <a:ln w="57150" algn="ctr">
            <a:solidFill>
              <a:srgbClr val="008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400" dirty="0" err="1" smtClean="0">
                <a:solidFill>
                  <a:srgbClr val="008000"/>
                </a:solidFill>
              </a:rPr>
              <a:t>Tenant</a:t>
            </a:r>
            <a:r>
              <a:rPr lang="de-DE" sz="2400" dirty="0" smtClean="0">
                <a:solidFill>
                  <a:srgbClr val="008000"/>
                </a:solidFill>
              </a:rPr>
              <a:t/>
            </a:r>
            <a:br>
              <a:rPr lang="de-DE" sz="2400" dirty="0" smtClean="0">
                <a:solidFill>
                  <a:srgbClr val="008000"/>
                </a:solidFill>
              </a:rPr>
            </a:br>
            <a:r>
              <a:rPr lang="de-DE" sz="2400" dirty="0" smtClean="0">
                <a:solidFill>
                  <a:srgbClr val="008000"/>
                </a:solidFill>
              </a:rPr>
              <a:t>„XYZ AG“</a:t>
            </a:r>
            <a:endParaRPr lang="de-DE" sz="2400" dirty="0">
              <a:solidFill>
                <a:srgbClr val="008000"/>
              </a:solidFill>
            </a:endParaRPr>
          </a:p>
        </p:txBody>
      </p:sp>
      <p:sp>
        <p:nvSpPr>
          <p:cNvPr id="8" name="Rechteck 7"/>
          <p:cNvSpPr/>
          <p:nvPr/>
        </p:nvSpPr>
        <p:spPr bwMode="auto">
          <a:xfrm>
            <a:off x="3629109" y="3601435"/>
            <a:ext cx="2258830" cy="958362"/>
          </a:xfrm>
          <a:prstGeom prst="rect">
            <a:avLst/>
          </a:prstGeom>
          <a:noFill/>
          <a:ln w="57150" algn="ctr">
            <a:solidFill>
              <a:srgbClr val="7030A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400" dirty="0" err="1">
                <a:solidFill>
                  <a:srgbClr val="7030A0"/>
                </a:solidFill>
              </a:rPr>
              <a:t>Tenant</a:t>
            </a:r>
            <a:r>
              <a:rPr lang="de-DE" sz="2400" dirty="0" smtClean="0">
                <a:solidFill>
                  <a:srgbClr val="7030A0"/>
                </a:solidFill>
              </a:rPr>
              <a:t/>
            </a:r>
            <a:br>
              <a:rPr lang="de-DE" sz="2400" dirty="0" smtClean="0">
                <a:solidFill>
                  <a:srgbClr val="7030A0"/>
                </a:solidFill>
              </a:rPr>
            </a:br>
            <a:r>
              <a:rPr lang="de-DE" sz="2400" dirty="0" smtClean="0">
                <a:solidFill>
                  <a:srgbClr val="7030A0"/>
                </a:solidFill>
              </a:rPr>
              <a:t>„ABC GmbH“</a:t>
            </a:r>
            <a:endParaRPr lang="de-DE" sz="2400" dirty="0">
              <a:solidFill>
                <a:srgbClr val="7030A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6077751" y="3601435"/>
            <a:ext cx="2258830" cy="958362"/>
          </a:xfrm>
          <a:prstGeom prst="rect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800" dirty="0" smtClean="0"/>
              <a:t>…</a:t>
            </a:r>
            <a:endParaRPr lang="de-DE" sz="2800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47" y="5413487"/>
            <a:ext cx="650738" cy="787320"/>
          </a:xfrm>
          <a:prstGeom prst="rect">
            <a:avLst/>
          </a:prstGeom>
        </p:spPr>
      </p:pic>
      <p:cxnSp>
        <p:nvCxnSpPr>
          <p:cNvPr id="11" name="Gerade Verbindung mit Pfeil 10"/>
          <p:cNvCxnSpPr>
            <a:stCxn id="10" idx="0"/>
            <a:endCxn id="7" idx="2"/>
          </p:cNvCxnSpPr>
          <p:nvPr/>
        </p:nvCxnSpPr>
        <p:spPr bwMode="auto">
          <a:xfrm flipV="1">
            <a:off x="2305316" y="4559797"/>
            <a:ext cx="447" cy="853690"/>
          </a:xfrm>
          <a:prstGeom prst="straightConnector1">
            <a:avLst/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4" name="Grafik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347" y="5565887"/>
            <a:ext cx="650738" cy="78732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276" y="5413487"/>
            <a:ext cx="650738" cy="787320"/>
          </a:xfrm>
          <a:prstGeom prst="rect">
            <a:avLst/>
          </a:prstGeom>
        </p:spPr>
      </p:pic>
      <p:cxnSp>
        <p:nvCxnSpPr>
          <p:cNvPr id="16" name="Gerade Verbindung mit Pfeil 15"/>
          <p:cNvCxnSpPr>
            <a:stCxn id="15" idx="0"/>
          </p:cNvCxnSpPr>
          <p:nvPr/>
        </p:nvCxnSpPr>
        <p:spPr bwMode="auto">
          <a:xfrm flipV="1">
            <a:off x="4706645" y="4559797"/>
            <a:ext cx="447" cy="853690"/>
          </a:xfrm>
          <a:prstGeom prst="straightConnector1">
            <a:avLst/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7" name="Grafik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676" y="5565887"/>
            <a:ext cx="650738" cy="787320"/>
          </a:xfrm>
          <a:prstGeom prst="rect">
            <a:avLst/>
          </a:prstGeom>
        </p:spPr>
      </p:pic>
      <p:sp>
        <p:nvSpPr>
          <p:cNvPr id="18" name="Textfeld 17"/>
          <p:cNvSpPr txBox="1"/>
          <p:nvPr/>
        </p:nvSpPr>
        <p:spPr>
          <a:xfrm>
            <a:off x="1172229" y="6442309"/>
            <a:ext cx="217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>
                <a:solidFill>
                  <a:srgbClr val="008000"/>
                </a:solidFill>
              </a:rPr>
              <a:t>Employee</a:t>
            </a:r>
            <a:r>
              <a:rPr lang="de-DE" sz="1800" dirty="0">
                <a:solidFill>
                  <a:srgbClr val="008000"/>
                </a:solidFill>
              </a:rPr>
              <a:t> XYZ </a:t>
            </a:r>
            <a:r>
              <a:rPr lang="de-DE" sz="1800" dirty="0" smtClean="0">
                <a:solidFill>
                  <a:srgbClr val="008000"/>
                </a:solidFill>
              </a:rPr>
              <a:t>AG</a:t>
            </a:r>
            <a:endParaRPr lang="de-DE" sz="1800" dirty="0">
              <a:solidFill>
                <a:srgbClr val="008000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3568009" y="6442309"/>
            <a:ext cx="246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 smtClean="0">
                <a:solidFill>
                  <a:srgbClr val="7030A0"/>
                </a:solidFill>
              </a:rPr>
              <a:t>Employee</a:t>
            </a:r>
            <a:r>
              <a:rPr lang="de-DE" sz="1800" dirty="0" smtClean="0">
                <a:solidFill>
                  <a:srgbClr val="7030A0"/>
                </a:solidFill>
              </a:rPr>
              <a:t> ABC GmbH</a:t>
            </a:r>
            <a:endParaRPr lang="de-DE" sz="1800" dirty="0">
              <a:solidFill>
                <a:srgbClr val="7030A0"/>
              </a:solidFill>
            </a:endParaRPr>
          </a:p>
        </p:txBody>
      </p:sp>
      <p:cxnSp>
        <p:nvCxnSpPr>
          <p:cNvPr id="20" name="Gerade Verbindung mit Pfeil 19"/>
          <p:cNvCxnSpPr>
            <a:stCxn id="15" idx="1"/>
          </p:cNvCxnSpPr>
          <p:nvPr/>
        </p:nvCxnSpPr>
        <p:spPr bwMode="auto">
          <a:xfrm flipH="1" flipV="1">
            <a:off x="2862246" y="4559797"/>
            <a:ext cx="1519030" cy="1247350"/>
          </a:xfrm>
          <a:prstGeom prst="straightConnector1">
            <a:avLst/>
          </a:prstGeom>
          <a:noFill/>
          <a:ln w="57150" cap="flat" cmpd="sng" algn="ctr">
            <a:solidFill>
              <a:srgbClr val="C00000"/>
            </a:solidFill>
            <a:prstDash val="dash"/>
            <a:round/>
            <a:headEnd type="none" w="med" len="med"/>
            <a:tailEnd type="arrow"/>
          </a:ln>
          <a:effectLst/>
        </p:spPr>
      </p:cxnSp>
      <p:pic>
        <p:nvPicPr>
          <p:cNvPr id="26" name="Grafik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439" y="5042606"/>
            <a:ext cx="553758" cy="52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79723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Sites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E5D89B7D-BE49-40AB-B459-F8DB6D439979}" type="slidenum">
              <a:rPr lang="de-DE" smtClean="0"/>
              <a:pPr/>
              <a:t>17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292100" y="1203195"/>
            <a:ext cx="9302965" cy="1745949"/>
          </a:xfrm>
        </p:spPr>
        <p:txBody>
          <a:bodyPr/>
          <a:lstStyle/>
          <a:p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Site: </a:t>
            </a:r>
            <a:r>
              <a:rPr lang="de-DE" sz="2000" dirty="0"/>
              <a:t>Website </a:t>
            </a:r>
            <a:r>
              <a:rPr lang="de-DE" sz="2000" dirty="0" err="1"/>
              <a:t>which</a:t>
            </a:r>
            <a:r>
              <a:rPr lang="de-DE" sz="2000" dirty="0"/>
              <a:t> </a:t>
            </a:r>
            <a:r>
              <a:rPr lang="de-DE" sz="2000" dirty="0" err="1"/>
              <a:t>encapsulate</a:t>
            </a:r>
            <a:r>
              <a:rPr lang="de-DE" sz="2000" dirty="0"/>
              <a:t> </a:t>
            </a:r>
            <a:r>
              <a:rPr lang="de-DE" sz="2000" dirty="0" err="1"/>
              <a:t>data</a:t>
            </a:r>
            <a:r>
              <a:rPr lang="de-DE" sz="2000" dirty="0"/>
              <a:t> / </a:t>
            </a:r>
            <a:r>
              <a:rPr lang="de-DE" sz="2000" dirty="0" err="1"/>
              <a:t>content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different </a:t>
            </a:r>
            <a:r>
              <a:rPr lang="de-DE" sz="2000" dirty="0" err="1"/>
              <a:t>purposes</a:t>
            </a:r>
            <a:r>
              <a:rPr lang="de-DE" sz="2000" dirty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/ </a:t>
            </a:r>
            <a:r>
              <a:rPr lang="de-DE" sz="2000" dirty="0" err="1" smtClean="0"/>
              <a:t>or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err="1" smtClean="0"/>
              <a:t>target</a:t>
            </a:r>
            <a:r>
              <a:rPr lang="de-DE" sz="2000" dirty="0" smtClean="0"/>
              <a:t> </a:t>
            </a:r>
            <a:r>
              <a:rPr lang="de-DE" sz="2000" dirty="0" err="1"/>
              <a:t>groups</a:t>
            </a:r>
            <a:endParaRPr lang="de-DE" sz="2000" dirty="0"/>
          </a:p>
          <a:p>
            <a:pPr lvl="1"/>
            <a:r>
              <a:rPr lang="de-DE" sz="1800" dirty="0" smtClean="0"/>
              <a:t>Additional </a:t>
            </a:r>
            <a:r>
              <a:rPr lang="de-DE" sz="1800" dirty="0" err="1" smtClean="0"/>
              <a:t>websites</a:t>
            </a:r>
            <a:r>
              <a:rPr lang="de-DE" sz="1800" dirty="0" smtClean="0"/>
              <a:t> </a:t>
            </a:r>
            <a:r>
              <a:rPr lang="de-DE" sz="1800" dirty="0" err="1" smtClean="0"/>
              <a:t>can</a:t>
            </a:r>
            <a:r>
              <a:rPr lang="de-DE" sz="1800" dirty="0" smtClean="0"/>
              <a:t> </a:t>
            </a:r>
            <a:r>
              <a:rPr lang="de-DE" sz="1800" dirty="0" err="1" smtClean="0"/>
              <a:t>be</a:t>
            </a:r>
            <a:r>
              <a:rPr lang="de-DE" sz="1800" dirty="0"/>
              <a:t> </a:t>
            </a:r>
            <a:r>
              <a:rPr lang="de-DE" sz="1800" dirty="0" err="1"/>
              <a:t>added</a:t>
            </a:r>
            <a:r>
              <a:rPr lang="de-DE" sz="1800" dirty="0"/>
              <a:t> </a:t>
            </a:r>
            <a:r>
              <a:rPr lang="de-DE" sz="1800" dirty="0" err="1" smtClean="0"/>
              <a:t>within</a:t>
            </a:r>
            <a:r>
              <a:rPr lang="de-DE" sz="1800" dirty="0" smtClean="0"/>
              <a:t> </a:t>
            </a:r>
            <a:r>
              <a:rPr lang="de-DE" sz="1800" dirty="0"/>
              <a:t>a </a:t>
            </a:r>
            <a:r>
              <a:rPr lang="de-DE" sz="1800" dirty="0" err="1" smtClean="0"/>
              <a:t>tenant</a:t>
            </a:r>
            <a:r>
              <a:rPr lang="de-DE" sz="1800" dirty="0" smtClean="0"/>
              <a:t>. </a:t>
            </a:r>
            <a:endParaRPr lang="de-DE" sz="1800" dirty="0"/>
          </a:p>
          <a:p>
            <a:pPr lvl="1"/>
            <a:r>
              <a:rPr lang="de-DE" sz="1800" dirty="0" err="1" smtClean="0"/>
              <a:t>Each</a:t>
            </a:r>
            <a:r>
              <a:rPr lang="de-DE" sz="1800" dirty="0" smtClean="0"/>
              <a:t> </a:t>
            </a:r>
            <a:r>
              <a:rPr lang="de-DE" sz="1800" dirty="0" err="1" smtClean="0"/>
              <a:t>website</a:t>
            </a:r>
            <a:r>
              <a:rPr lang="de-DE" sz="1800" dirty="0" smtClean="0"/>
              <a:t> </a:t>
            </a:r>
            <a:r>
              <a:rPr lang="de-DE" sz="1800" dirty="0" err="1" smtClean="0"/>
              <a:t>can</a:t>
            </a:r>
            <a:r>
              <a:rPr lang="de-DE" sz="1800" dirty="0" smtClean="0"/>
              <a:t> </a:t>
            </a:r>
            <a:r>
              <a:rPr lang="de-DE" sz="1800" dirty="0" err="1" smtClean="0"/>
              <a:t>be</a:t>
            </a:r>
            <a:r>
              <a:rPr lang="de-DE" sz="1800" dirty="0" smtClean="0"/>
              <a:t> </a:t>
            </a:r>
            <a:r>
              <a:rPr lang="de-DE" sz="1800" dirty="0" err="1" smtClean="0"/>
              <a:t>allocated</a:t>
            </a:r>
            <a:r>
              <a:rPr lang="de-DE" sz="1800" dirty="0" smtClean="0"/>
              <a:t> </a:t>
            </a:r>
            <a:r>
              <a:rPr lang="de-DE" sz="1800" dirty="0" err="1" smtClean="0"/>
              <a:t>with</a:t>
            </a:r>
            <a:r>
              <a:rPr lang="de-DE" sz="1800" dirty="0" smtClean="0"/>
              <a:t> an „Access </a:t>
            </a:r>
            <a:r>
              <a:rPr lang="de-DE" sz="1800" dirty="0"/>
              <a:t>Control List</a:t>
            </a:r>
            <a:r>
              <a:rPr lang="de-DE" sz="1800" dirty="0" smtClean="0"/>
              <a:t>“.</a:t>
            </a:r>
            <a:endParaRPr lang="de-DE" sz="1800" dirty="0"/>
          </a:p>
        </p:txBody>
      </p:sp>
      <p:sp>
        <p:nvSpPr>
          <p:cNvPr id="12" name="Rechteck 11"/>
          <p:cNvSpPr/>
          <p:nvPr/>
        </p:nvSpPr>
        <p:spPr bwMode="auto">
          <a:xfrm>
            <a:off x="498962" y="4686202"/>
            <a:ext cx="1774680" cy="1137947"/>
          </a:xfrm>
          <a:prstGeom prst="rect">
            <a:avLst/>
          </a:prstGeom>
          <a:solidFill>
            <a:schemeClr val="accent2"/>
          </a:solidFill>
          <a:ln w="57150" algn="ctr">
            <a:solidFill>
              <a:schemeClr val="accent2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800" dirty="0" smtClean="0"/>
              <a:t>…</a:t>
            </a:r>
            <a:endParaRPr lang="de-DE" sz="2800" dirty="0"/>
          </a:p>
        </p:txBody>
      </p:sp>
      <p:sp>
        <p:nvSpPr>
          <p:cNvPr id="13" name="Rechteck 12"/>
          <p:cNvSpPr/>
          <p:nvPr/>
        </p:nvSpPr>
        <p:spPr bwMode="auto">
          <a:xfrm>
            <a:off x="615296" y="4779439"/>
            <a:ext cx="1320595" cy="138549"/>
          </a:xfrm>
          <a:prstGeom prst="rect">
            <a:avLst/>
          </a:prstGeom>
          <a:solidFill>
            <a:schemeClr val="bg1"/>
          </a:solidFill>
          <a:ln w="57150" algn="ctr">
            <a:noFill/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800" dirty="0"/>
          </a:p>
        </p:txBody>
      </p:sp>
      <p:sp>
        <p:nvSpPr>
          <p:cNvPr id="14" name="Rechteck 13"/>
          <p:cNvSpPr/>
          <p:nvPr/>
        </p:nvSpPr>
        <p:spPr bwMode="auto">
          <a:xfrm>
            <a:off x="615296" y="5022082"/>
            <a:ext cx="1584206" cy="711452"/>
          </a:xfrm>
          <a:prstGeom prst="rect">
            <a:avLst/>
          </a:prstGeom>
          <a:solidFill>
            <a:schemeClr val="bg1"/>
          </a:solidFill>
          <a:ln w="57150" algn="ctr">
            <a:noFill/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3200" dirty="0" smtClean="0"/>
              <a:t>Site 1</a:t>
            </a:r>
            <a:endParaRPr lang="de-DE" sz="800" dirty="0"/>
          </a:p>
        </p:txBody>
      </p:sp>
      <p:sp>
        <p:nvSpPr>
          <p:cNvPr id="15" name="Ellipse 14"/>
          <p:cNvSpPr/>
          <p:nvPr/>
        </p:nvSpPr>
        <p:spPr bwMode="auto">
          <a:xfrm>
            <a:off x="2026507" y="4771949"/>
            <a:ext cx="172995" cy="172995"/>
          </a:xfrm>
          <a:prstGeom prst="ellipse">
            <a:avLst/>
          </a:prstGeom>
          <a:solidFill>
            <a:schemeClr val="bg1"/>
          </a:solidFill>
          <a:ln w="57150" algn="ctr">
            <a:noFill/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800"/>
          </a:p>
        </p:txBody>
      </p:sp>
      <p:sp>
        <p:nvSpPr>
          <p:cNvPr id="16" name="Rechteck 15"/>
          <p:cNvSpPr/>
          <p:nvPr/>
        </p:nvSpPr>
        <p:spPr bwMode="auto">
          <a:xfrm>
            <a:off x="2694346" y="4686202"/>
            <a:ext cx="1774680" cy="1137947"/>
          </a:xfrm>
          <a:prstGeom prst="rect">
            <a:avLst/>
          </a:prstGeom>
          <a:solidFill>
            <a:srgbClr val="008000"/>
          </a:solidFill>
          <a:ln w="57150" algn="ctr">
            <a:solidFill>
              <a:srgbClr val="008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800" dirty="0" smtClean="0"/>
              <a:t>…</a:t>
            </a:r>
            <a:endParaRPr lang="de-DE" sz="2800" dirty="0"/>
          </a:p>
        </p:txBody>
      </p:sp>
      <p:sp>
        <p:nvSpPr>
          <p:cNvPr id="17" name="Rechteck 16"/>
          <p:cNvSpPr/>
          <p:nvPr/>
        </p:nvSpPr>
        <p:spPr bwMode="auto">
          <a:xfrm>
            <a:off x="2810680" y="4779439"/>
            <a:ext cx="1320595" cy="138549"/>
          </a:xfrm>
          <a:prstGeom prst="rect">
            <a:avLst/>
          </a:prstGeom>
          <a:solidFill>
            <a:schemeClr val="bg1"/>
          </a:solidFill>
          <a:ln w="57150" algn="ctr">
            <a:noFill/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800" dirty="0"/>
          </a:p>
        </p:txBody>
      </p:sp>
      <p:sp>
        <p:nvSpPr>
          <p:cNvPr id="18" name="Rechteck 17"/>
          <p:cNvSpPr/>
          <p:nvPr/>
        </p:nvSpPr>
        <p:spPr bwMode="auto">
          <a:xfrm>
            <a:off x="2810680" y="5022082"/>
            <a:ext cx="1584206" cy="711452"/>
          </a:xfrm>
          <a:prstGeom prst="rect">
            <a:avLst/>
          </a:prstGeom>
          <a:solidFill>
            <a:schemeClr val="bg1"/>
          </a:solidFill>
          <a:ln w="57150" algn="ctr">
            <a:noFill/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3200" dirty="0" smtClean="0"/>
              <a:t>Site 2</a:t>
            </a:r>
            <a:endParaRPr lang="de-DE" sz="800" dirty="0"/>
          </a:p>
        </p:txBody>
      </p:sp>
      <p:sp>
        <p:nvSpPr>
          <p:cNvPr id="19" name="Ellipse 18"/>
          <p:cNvSpPr/>
          <p:nvPr/>
        </p:nvSpPr>
        <p:spPr bwMode="auto">
          <a:xfrm>
            <a:off x="4221891" y="4771949"/>
            <a:ext cx="172995" cy="172995"/>
          </a:xfrm>
          <a:prstGeom prst="ellipse">
            <a:avLst/>
          </a:prstGeom>
          <a:solidFill>
            <a:schemeClr val="bg1"/>
          </a:solidFill>
          <a:ln w="57150" algn="ctr">
            <a:noFill/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800"/>
          </a:p>
        </p:txBody>
      </p:sp>
      <p:sp>
        <p:nvSpPr>
          <p:cNvPr id="20" name="Rechteck 19"/>
          <p:cNvSpPr/>
          <p:nvPr/>
        </p:nvSpPr>
        <p:spPr bwMode="auto">
          <a:xfrm>
            <a:off x="4889730" y="4686202"/>
            <a:ext cx="1774680" cy="1137947"/>
          </a:xfrm>
          <a:prstGeom prst="rect">
            <a:avLst/>
          </a:prstGeom>
          <a:solidFill>
            <a:srgbClr val="C00000"/>
          </a:solidFill>
          <a:ln w="5715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800" dirty="0" smtClean="0"/>
              <a:t>…</a:t>
            </a:r>
            <a:endParaRPr lang="de-DE" sz="2800" dirty="0"/>
          </a:p>
        </p:txBody>
      </p:sp>
      <p:sp>
        <p:nvSpPr>
          <p:cNvPr id="21" name="Rechteck 20"/>
          <p:cNvSpPr/>
          <p:nvPr/>
        </p:nvSpPr>
        <p:spPr bwMode="auto">
          <a:xfrm>
            <a:off x="5006064" y="4779439"/>
            <a:ext cx="1320595" cy="138549"/>
          </a:xfrm>
          <a:prstGeom prst="rect">
            <a:avLst/>
          </a:prstGeom>
          <a:solidFill>
            <a:schemeClr val="bg1"/>
          </a:solidFill>
          <a:ln w="57150" algn="ctr">
            <a:noFill/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800" dirty="0"/>
          </a:p>
        </p:txBody>
      </p:sp>
      <p:sp>
        <p:nvSpPr>
          <p:cNvPr id="22" name="Rechteck 21"/>
          <p:cNvSpPr/>
          <p:nvPr/>
        </p:nvSpPr>
        <p:spPr bwMode="auto">
          <a:xfrm>
            <a:off x="5006064" y="5022082"/>
            <a:ext cx="1584206" cy="711452"/>
          </a:xfrm>
          <a:prstGeom prst="rect">
            <a:avLst/>
          </a:prstGeom>
          <a:solidFill>
            <a:schemeClr val="bg1"/>
          </a:solidFill>
          <a:ln w="57150" algn="ctr">
            <a:noFill/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3200" dirty="0" smtClean="0"/>
              <a:t>Site 3</a:t>
            </a:r>
            <a:endParaRPr lang="de-DE" sz="800" dirty="0"/>
          </a:p>
        </p:txBody>
      </p:sp>
      <p:sp>
        <p:nvSpPr>
          <p:cNvPr id="23" name="Ellipse 22"/>
          <p:cNvSpPr/>
          <p:nvPr/>
        </p:nvSpPr>
        <p:spPr bwMode="auto">
          <a:xfrm>
            <a:off x="6417275" y="4771949"/>
            <a:ext cx="172995" cy="172995"/>
          </a:xfrm>
          <a:prstGeom prst="ellipse">
            <a:avLst/>
          </a:prstGeom>
          <a:solidFill>
            <a:schemeClr val="bg1"/>
          </a:solidFill>
          <a:ln w="57150" algn="ctr">
            <a:noFill/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800"/>
          </a:p>
        </p:txBody>
      </p:sp>
      <p:sp>
        <p:nvSpPr>
          <p:cNvPr id="24" name="Textfeld 23"/>
          <p:cNvSpPr txBox="1"/>
          <p:nvPr/>
        </p:nvSpPr>
        <p:spPr>
          <a:xfrm>
            <a:off x="8867343" y="4667511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5400" dirty="0" smtClean="0"/>
              <a:t>…</a:t>
            </a:r>
            <a:endParaRPr lang="de-DE" sz="5400" dirty="0"/>
          </a:p>
        </p:txBody>
      </p:sp>
      <p:sp>
        <p:nvSpPr>
          <p:cNvPr id="25" name="Rechteck 24"/>
          <p:cNvSpPr/>
          <p:nvPr/>
        </p:nvSpPr>
        <p:spPr bwMode="auto">
          <a:xfrm>
            <a:off x="2694346" y="2932668"/>
            <a:ext cx="1774680" cy="1137947"/>
          </a:xfrm>
          <a:prstGeom prst="rect">
            <a:avLst/>
          </a:prstGeom>
          <a:solidFill>
            <a:schemeClr val="tx1"/>
          </a:solidFill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800" dirty="0" smtClean="0"/>
              <a:t>…</a:t>
            </a:r>
            <a:endParaRPr lang="de-DE" sz="2800" dirty="0"/>
          </a:p>
        </p:txBody>
      </p:sp>
      <p:sp>
        <p:nvSpPr>
          <p:cNvPr id="26" name="Rechteck 25"/>
          <p:cNvSpPr/>
          <p:nvPr/>
        </p:nvSpPr>
        <p:spPr bwMode="auto">
          <a:xfrm>
            <a:off x="2810680" y="3025905"/>
            <a:ext cx="1320595" cy="138549"/>
          </a:xfrm>
          <a:prstGeom prst="rect">
            <a:avLst/>
          </a:prstGeom>
          <a:solidFill>
            <a:schemeClr val="bg1"/>
          </a:solidFill>
          <a:ln w="57150" algn="ctr">
            <a:noFill/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800" dirty="0"/>
          </a:p>
        </p:txBody>
      </p:sp>
      <p:sp>
        <p:nvSpPr>
          <p:cNvPr id="27" name="Rechteck 26"/>
          <p:cNvSpPr/>
          <p:nvPr/>
        </p:nvSpPr>
        <p:spPr bwMode="auto">
          <a:xfrm>
            <a:off x="2810680" y="3268548"/>
            <a:ext cx="1584206" cy="711452"/>
          </a:xfrm>
          <a:prstGeom prst="rect">
            <a:avLst/>
          </a:prstGeom>
          <a:solidFill>
            <a:schemeClr val="bg1"/>
          </a:solidFill>
          <a:ln w="57150" algn="ctr">
            <a:noFill/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3200" dirty="0" smtClean="0"/>
              <a:t>Site</a:t>
            </a:r>
            <a:endParaRPr lang="de-DE" sz="800" dirty="0"/>
          </a:p>
        </p:txBody>
      </p:sp>
      <p:sp>
        <p:nvSpPr>
          <p:cNvPr id="28" name="Ellipse 27"/>
          <p:cNvSpPr/>
          <p:nvPr/>
        </p:nvSpPr>
        <p:spPr bwMode="auto">
          <a:xfrm>
            <a:off x="4221891" y="3018415"/>
            <a:ext cx="172995" cy="172995"/>
          </a:xfrm>
          <a:prstGeom prst="ellipse">
            <a:avLst/>
          </a:prstGeom>
          <a:solidFill>
            <a:schemeClr val="bg1"/>
          </a:solidFill>
          <a:ln w="57150" algn="ctr">
            <a:noFill/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800"/>
          </a:p>
        </p:txBody>
      </p:sp>
      <p:sp>
        <p:nvSpPr>
          <p:cNvPr id="29" name="Textfeld 28"/>
          <p:cNvSpPr txBox="1"/>
          <p:nvPr/>
        </p:nvSpPr>
        <p:spPr>
          <a:xfrm>
            <a:off x="1637586" y="2575163"/>
            <a:ext cx="4044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https://verstehe.info/tenant</a:t>
            </a: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0" name="Gerade Verbindung mit Pfeil 29"/>
          <p:cNvCxnSpPr>
            <a:stCxn id="25" idx="2"/>
            <a:endCxn id="12" idx="0"/>
          </p:cNvCxnSpPr>
          <p:nvPr/>
        </p:nvCxnSpPr>
        <p:spPr bwMode="auto">
          <a:xfrm rot="5400000">
            <a:off x="2176201" y="3280716"/>
            <a:ext cx="615587" cy="2195384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Gerade Verbindung mit Pfeil 29"/>
          <p:cNvCxnSpPr>
            <a:stCxn id="25" idx="2"/>
            <a:endCxn id="16" idx="0"/>
          </p:cNvCxnSpPr>
          <p:nvPr/>
        </p:nvCxnSpPr>
        <p:spPr bwMode="auto">
          <a:xfrm rot="5400000">
            <a:off x="3273893" y="4378408"/>
            <a:ext cx="615587" cy="12700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29"/>
          <p:cNvCxnSpPr>
            <a:stCxn id="25" idx="2"/>
            <a:endCxn id="20" idx="0"/>
          </p:cNvCxnSpPr>
          <p:nvPr/>
        </p:nvCxnSpPr>
        <p:spPr bwMode="auto">
          <a:xfrm rot="16200000" flipH="1">
            <a:off x="4371585" y="3280716"/>
            <a:ext cx="615587" cy="2195384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Textfeld 38"/>
          <p:cNvSpPr txBox="1"/>
          <p:nvPr/>
        </p:nvSpPr>
        <p:spPr>
          <a:xfrm>
            <a:off x="368234" y="5957874"/>
            <a:ext cx="19928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e.g.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smtClean="0"/>
              <a:t>a </a:t>
            </a:r>
            <a:r>
              <a:rPr lang="de-DE" sz="1800" dirty="0"/>
              <a:t/>
            </a:r>
            <a:br>
              <a:rPr lang="de-DE" sz="1800" dirty="0"/>
            </a:br>
            <a:r>
              <a:rPr lang="de-DE" sz="1800" dirty="0" err="1"/>
              <a:t>functional</a:t>
            </a:r>
            <a:r>
              <a:rPr lang="de-DE" sz="1800" dirty="0"/>
              <a:t> </a:t>
            </a:r>
            <a:r>
              <a:rPr lang="de-DE" sz="1800" dirty="0" err="1"/>
              <a:t>domain</a:t>
            </a:r>
            <a:r>
              <a:rPr lang="de-DE" sz="1800" dirty="0"/>
              <a:t/>
            </a:r>
            <a:br>
              <a:rPr lang="de-DE" sz="1800" dirty="0"/>
            </a:b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 smtClean="0"/>
              <a:t>corporation</a:t>
            </a:r>
            <a:endParaRPr lang="de-DE" sz="1800" dirty="0"/>
          </a:p>
        </p:txBody>
      </p:sp>
      <p:sp>
        <p:nvSpPr>
          <p:cNvPr id="40" name="Textfeld 39"/>
          <p:cNvSpPr txBox="1"/>
          <p:nvPr/>
        </p:nvSpPr>
        <p:spPr>
          <a:xfrm>
            <a:off x="2593477" y="5957874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e.g.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smtClean="0"/>
              <a:t>a</a:t>
            </a:r>
            <a:r>
              <a:rPr lang="de-DE" sz="1800" dirty="0"/>
              <a:t/>
            </a:r>
            <a:br>
              <a:rPr lang="de-DE" sz="1800" dirty="0"/>
            </a:br>
            <a:r>
              <a:rPr lang="de-DE" sz="1800" dirty="0" err="1"/>
              <a:t>project</a:t>
            </a:r>
            <a:r>
              <a:rPr lang="de-DE" sz="1800" dirty="0"/>
              <a:t/>
            </a:r>
            <a:br>
              <a:rPr lang="de-DE" sz="1800" dirty="0"/>
            </a:b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 smtClean="0"/>
              <a:t>corporation</a:t>
            </a:r>
            <a:endParaRPr lang="de-DE" sz="1800" dirty="0"/>
          </a:p>
        </p:txBody>
      </p:sp>
      <p:sp>
        <p:nvSpPr>
          <p:cNvPr id="41" name="Textfeld 40"/>
          <p:cNvSpPr txBox="1"/>
          <p:nvPr/>
        </p:nvSpPr>
        <p:spPr>
          <a:xfrm>
            <a:off x="4749209" y="5957874"/>
            <a:ext cx="2056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e.g. </a:t>
            </a:r>
            <a:r>
              <a:rPr lang="de-DE" sz="1800" dirty="0" err="1"/>
              <a:t>for</a:t>
            </a:r>
            <a:r>
              <a:rPr lang="de-DE" sz="1800" dirty="0"/>
              <a:t> an </a:t>
            </a:r>
            <a:br>
              <a:rPr lang="de-DE" sz="1800" dirty="0"/>
            </a:br>
            <a:r>
              <a:rPr lang="de-DE" sz="1800" dirty="0" err="1"/>
              <a:t>organizational</a:t>
            </a:r>
            <a:r>
              <a:rPr lang="de-DE" sz="1800" dirty="0"/>
              <a:t> </a:t>
            </a:r>
            <a:r>
              <a:rPr lang="de-DE" sz="1800" dirty="0" err="1"/>
              <a:t>unit</a:t>
            </a:r>
            <a:r>
              <a:rPr lang="de-DE" sz="1800" dirty="0"/>
              <a:t/>
            </a:r>
            <a:br>
              <a:rPr lang="de-DE" sz="1800" dirty="0"/>
            </a:b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 smtClean="0"/>
              <a:t>corporation</a:t>
            </a:r>
            <a:endParaRPr lang="de-DE" sz="1800" dirty="0"/>
          </a:p>
        </p:txBody>
      </p:sp>
      <p:sp>
        <p:nvSpPr>
          <p:cNvPr id="42" name="Rechteck 41"/>
          <p:cNvSpPr/>
          <p:nvPr/>
        </p:nvSpPr>
        <p:spPr bwMode="auto">
          <a:xfrm>
            <a:off x="7032825" y="4698883"/>
            <a:ext cx="1774680" cy="1137947"/>
          </a:xfrm>
          <a:prstGeom prst="rect">
            <a:avLst/>
          </a:prstGeom>
          <a:solidFill>
            <a:srgbClr val="7030A0"/>
          </a:solidFill>
          <a:ln w="57150" algn="ctr">
            <a:solidFill>
              <a:srgbClr val="7030A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800" dirty="0" smtClean="0"/>
              <a:t>…</a:t>
            </a:r>
            <a:endParaRPr lang="de-DE" sz="2800" dirty="0"/>
          </a:p>
        </p:txBody>
      </p:sp>
      <p:sp>
        <p:nvSpPr>
          <p:cNvPr id="43" name="Rechteck 42"/>
          <p:cNvSpPr/>
          <p:nvPr/>
        </p:nvSpPr>
        <p:spPr bwMode="auto">
          <a:xfrm>
            <a:off x="7149159" y="4792120"/>
            <a:ext cx="1320595" cy="138549"/>
          </a:xfrm>
          <a:prstGeom prst="rect">
            <a:avLst/>
          </a:prstGeom>
          <a:solidFill>
            <a:schemeClr val="bg1"/>
          </a:solidFill>
          <a:ln w="57150" algn="ctr">
            <a:noFill/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800" dirty="0"/>
          </a:p>
        </p:txBody>
      </p:sp>
      <p:sp>
        <p:nvSpPr>
          <p:cNvPr id="44" name="Rechteck 43"/>
          <p:cNvSpPr/>
          <p:nvPr/>
        </p:nvSpPr>
        <p:spPr bwMode="auto">
          <a:xfrm>
            <a:off x="7149159" y="5034763"/>
            <a:ext cx="1584206" cy="711452"/>
          </a:xfrm>
          <a:prstGeom prst="rect">
            <a:avLst/>
          </a:prstGeom>
          <a:solidFill>
            <a:schemeClr val="bg1"/>
          </a:solidFill>
          <a:ln w="57150" algn="ctr">
            <a:noFill/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3200" dirty="0" smtClean="0"/>
              <a:t>Site 4</a:t>
            </a:r>
            <a:endParaRPr lang="de-DE" sz="800" dirty="0"/>
          </a:p>
        </p:txBody>
      </p:sp>
      <p:sp>
        <p:nvSpPr>
          <p:cNvPr id="45" name="Ellipse 44"/>
          <p:cNvSpPr/>
          <p:nvPr/>
        </p:nvSpPr>
        <p:spPr bwMode="auto">
          <a:xfrm>
            <a:off x="8560370" y="4784630"/>
            <a:ext cx="172995" cy="172995"/>
          </a:xfrm>
          <a:prstGeom prst="ellipse">
            <a:avLst/>
          </a:prstGeom>
          <a:solidFill>
            <a:schemeClr val="bg1"/>
          </a:solidFill>
          <a:ln w="57150" algn="ctr">
            <a:noFill/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800"/>
          </a:p>
        </p:txBody>
      </p:sp>
      <p:sp>
        <p:nvSpPr>
          <p:cNvPr id="46" name="Textfeld 45"/>
          <p:cNvSpPr txBox="1"/>
          <p:nvPr/>
        </p:nvSpPr>
        <p:spPr>
          <a:xfrm>
            <a:off x="6929585" y="5972472"/>
            <a:ext cx="19800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e.g. </a:t>
            </a:r>
            <a:r>
              <a:rPr lang="de-DE" sz="1800" dirty="0" err="1"/>
              <a:t>for</a:t>
            </a:r>
            <a:r>
              <a:rPr lang="de-DE" sz="1800" dirty="0"/>
              <a:t> an </a:t>
            </a:r>
            <a:br>
              <a:rPr lang="de-DE" sz="1800" dirty="0"/>
            </a:br>
            <a:r>
              <a:rPr lang="de-DE" sz="1800" dirty="0" err="1"/>
              <a:t>system</a:t>
            </a:r>
            <a:r>
              <a:rPr lang="de-DE" sz="1800" dirty="0"/>
              <a:t/>
            </a:r>
            <a:br>
              <a:rPr lang="de-DE" sz="1800" dirty="0"/>
            </a:b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 smtClean="0"/>
              <a:t>corporation</a:t>
            </a:r>
            <a:endParaRPr lang="de-DE" sz="1800" dirty="0"/>
          </a:p>
        </p:txBody>
      </p:sp>
      <p:cxnSp>
        <p:nvCxnSpPr>
          <p:cNvPr id="47" name="Gerade Verbindung mit Pfeil 29"/>
          <p:cNvCxnSpPr>
            <a:stCxn id="25" idx="2"/>
            <a:endCxn id="42" idx="0"/>
          </p:cNvCxnSpPr>
          <p:nvPr/>
        </p:nvCxnSpPr>
        <p:spPr bwMode="auto">
          <a:xfrm rot="16200000" flipH="1">
            <a:off x="5436791" y="2215509"/>
            <a:ext cx="628268" cy="4338479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Textfeld 49"/>
          <p:cNvSpPr txBox="1"/>
          <p:nvPr/>
        </p:nvSpPr>
        <p:spPr>
          <a:xfrm>
            <a:off x="4654290" y="3946283"/>
            <a:ext cx="487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https://verstehe.info/tenant/siteX</a:t>
            </a:r>
            <a:endParaRPr lang="de-DE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" name="Textfeld 50"/>
          <p:cNvSpPr txBox="1"/>
          <p:nvPr/>
        </p:nvSpPr>
        <p:spPr>
          <a:xfrm>
            <a:off x="672225" y="3222382"/>
            <a:ext cx="1787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/>
              <a:t>Tenant-specific</a:t>
            </a:r>
            <a:r>
              <a:rPr lang="de-DE" sz="1800" dirty="0"/>
              <a:t> </a:t>
            </a:r>
            <a:br>
              <a:rPr lang="de-DE" sz="1800" dirty="0"/>
            </a:br>
            <a:r>
              <a:rPr lang="de-DE" sz="1800" dirty="0" err="1"/>
              <a:t>sites</a:t>
            </a:r>
            <a:r>
              <a:rPr lang="de-DE" sz="1800" dirty="0"/>
              <a:t> </a:t>
            </a:r>
            <a:r>
              <a:rPr lang="de-DE" sz="1800" dirty="0" err="1"/>
              <a:t>overview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19290583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System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E5D89B7D-BE49-40AB-B459-F8DB6D439979}" type="slidenum">
              <a:rPr lang="de-DE" smtClean="0"/>
              <a:pPr/>
              <a:t>18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1482813" y="4111564"/>
            <a:ext cx="8040130" cy="1045326"/>
          </a:xfrm>
          <a:prstGeom prst="rect">
            <a:avLst/>
          </a:prstGeom>
          <a:noFill/>
          <a:ln w="57150" algn="ctr">
            <a:solidFill>
              <a:schemeClr val="accent2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2800" dirty="0" smtClean="0">
              <a:solidFill>
                <a:schemeClr val="accent2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710197" y="4308392"/>
            <a:ext cx="2386517" cy="696251"/>
          </a:xfrm>
          <a:prstGeom prst="rect">
            <a:avLst/>
          </a:prstGeom>
          <a:noFill/>
          <a:ln w="57150" algn="ctr">
            <a:solidFill>
              <a:srgbClr val="7030A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smtClean="0">
                <a:solidFill>
                  <a:srgbClr val="7030A0"/>
                </a:solidFill>
              </a:rPr>
              <a:t>Portal</a:t>
            </a:r>
            <a:endParaRPr lang="de-DE" sz="2000" dirty="0">
              <a:solidFill>
                <a:srgbClr val="7030A0"/>
              </a:solidFill>
            </a:endParaRPr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292101" y="1180880"/>
            <a:ext cx="9318625" cy="1745949"/>
          </a:xfrm>
        </p:spPr>
        <p:txBody>
          <a:bodyPr/>
          <a:lstStyle/>
          <a:p>
            <a:r>
              <a:rPr lang="de-DE" sz="2000" smtClean="0">
                <a:solidFill>
                  <a:schemeClr val="bg1">
                    <a:lumMod val="50000"/>
                  </a:schemeClr>
                </a:solidFill>
              </a:rPr>
              <a:t>System: </a:t>
            </a:r>
            <a:r>
              <a:rPr lang="de-DE" sz="2000" smtClean="0"/>
              <a:t>System of multiple application systems</a:t>
            </a:r>
          </a:p>
          <a:p>
            <a:pPr lvl="1"/>
            <a:r>
              <a:rPr lang="de-DE" sz="1800" smtClean="0"/>
              <a:t>Web-based frontend application systems for usage with a browser, also for mobile devices</a:t>
            </a:r>
          </a:p>
          <a:p>
            <a:pPr lvl="1"/>
            <a:r>
              <a:rPr lang="de-DE" sz="1800" smtClean="0"/>
              <a:t>Backend application systems for background processing jobs</a:t>
            </a:r>
            <a:endParaRPr lang="de-DE" sz="1800" dirty="0"/>
          </a:p>
        </p:txBody>
      </p:sp>
      <p:sp>
        <p:nvSpPr>
          <p:cNvPr id="8" name="Rechteck 7"/>
          <p:cNvSpPr/>
          <p:nvPr/>
        </p:nvSpPr>
        <p:spPr bwMode="auto">
          <a:xfrm>
            <a:off x="4324098" y="4308391"/>
            <a:ext cx="2386517" cy="696251"/>
          </a:xfrm>
          <a:prstGeom prst="rect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smtClean="0"/>
              <a:t>Management</a:t>
            </a:r>
            <a:endParaRPr lang="de-DE" sz="2000" dirty="0"/>
          </a:p>
        </p:txBody>
      </p:sp>
      <p:sp>
        <p:nvSpPr>
          <p:cNvPr id="9" name="Rechteck 8"/>
          <p:cNvSpPr/>
          <p:nvPr/>
        </p:nvSpPr>
        <p:spPr bwMode="auto">
          <a:xfrm>
            <a:off x="6914899" y="4308391"/>
            <a:ext cx="2386517" cy="696251"/>
          </a:xfrm>
          <a:prstGeom prst="rect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smtClean="0"/>
              <a:t>Administration</a:t>
            </a:r>
            <a:endParaRPr lang="de-DE" sz="2000" dirty="0"/>
          </a:p>
        </p:txBody>
      </p:sp>
      <p:sp>
        <p:nvSpPr>
          <p:cNvPr id="10" name="Rechteck 9"/>
          <p:cNvSpPr/>
          <p:nvPr/>
        </p:nvSpPr>
        <p:spPr bwMode="auto">
          <a:xfrm>
            <a:off x="1482813" y="5609966"/>
            <a:ext cx="8040130" cy="1093531"/>
          </a:xfrm>
          <a:prstGeom prst="rect">
            <a:avLst/>
          </a:prstGeom>
          <a:noFill/>
          <a:ln w="57150" algn="ctr">
            <a:solidFill>
              <a:srgbClr val="008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endParaRPr lang="de-DE" sz="4000" dirty="0" smtClean="0">
              <a:solidFill>
                <a:srgbClr val="C00000"/>
              </a:solidFill>
            </a:endParaRPr>
          </a:p>
          <a:p>
            <a:endParaRPr lang="de-DE" sz="2400" dirty="0">
              <a:solidFill>
                <a:srgbClr val="C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1710197" y="5854999"/>
            <a:ext cx="2386517" cy="696251"/>
          </a:xfrm>
          <a:prstGeom prst="rect">
            <a:avLst/>
          </a:prstGeom>
          <a:noFill/>
          <a:ln w="5715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>
                <a:solidFill>
                  <a:srgbClr val="C00000"/>
                </a:solidFill>
              </a:rPr>
              <a:t>Filmproduktion</a:t>
            </a:r>
          </a:p>
        </p:txBody>
      </p:sp>
      <p:sp>
        <p:nvSpPr>
          <p:cNvPr id="12" name="Rechteck 11"/>
          <p:cNvSpPr/>
          <p:nvPr/>
        </p:nvSpPr>
        <p:spPr bwMode="auto">
          <a:xfrm>
            <a:off x="4324098" y="5854998"/>
            <a:ext cx="2386517" cy="696251"/>
          </a:xfrm>
          <a:prstGeom prst="rect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err="1" smtClean="0"/>
              <a:t>Recommendation</a:t>
            </a:r>
            <a:r>
              <a:rPr lang="de-DE" sz="2000" dirty="0" smtClean="0"/>
              <a:t> </a:t>
            </a:r>
            <a:r>
              <a:rPr lang="de-DE" sz="2000" dirty="0" err="1" smtClean="0"/>
              <a:t>engine</a:t>
            </a:r>
            <a:r>
              <a:rPr lang="de-DE" sz="2000" dirty="0" smtClean="0"/>
              <a:t> (</a:t>
            </a:r>
            <a:r>
              <a:rPr lang="de-DE" sz="2000" dirty="0" err="1" smtClean="0"/>
              <a:t>content</a:t>
            </a:r>
            <a:r>
              <a:rPr lang="de-DE" sz="2000" dirty="0" smtClean="0"/>
              <a:t>)*</a:t>
            </a:r>
            <a:endParaRPr lang="de-DE" sz="2000" dirty="0"/>
          </a:p>
        </p:txBody>
      </p:sp>
      <p:sp>
        <p:nvSpPr>
          <p:cNvPr id="13" name="Rechteck 12"/>
          <p:cNvSpPr/>
          <p:nvPr/>
        </p:nvSpPr>
        <p:spPr bwMode="auto">
          <a:xfrm>
            <a:off x="6914899" y="5854998"/>
            <a:ext cx="2386517" cy="696251"/>
          </a:xfrm>
          <a:prstGeom prst="rect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smtClean="0"/>
              <a:t>Infrastructure Administration*</a:t>
            </a:r>
            <a:endParaRPr lang="de-DE" sz="2000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091" y="2611989"/>
            <a:ext cx="592463" cy="83592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813" y="2611989"/>
            <a:ext cx="961538" cy="96228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952" y="2611989"/>
            <a:ext cx="961538" cy="93312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155" y="2611989"/>
            <a:ext cx="407925" cy="787320"/>
          </a:xfrm>
          <a:prstGeom prst="rect">
            <a:avLst/>
          </a:prstGeom>
        </p:spPr>
      </p:pic>
      <p:cxnSp>
        <p:nvCxnSpPr>
          <p:cNvPr id="18" name="Gerade Verbindung mit Pfeil 17"/>
          <p:cNvCxnSpPr>
            <a:stCxn id="5" idx="2"/>
            <a:endCxn id="10" idx="0"/>
          </p:cNvCxnSpPr>
          <p:nvPr/>
        </p:nvCxnSpPr>
        <p:spPr bwMode="auto">
          <a:xfrm>
            <a:off x="5502878" y="5156890"/>
            <a:ext cx="0" cy="453076"/>
          </a:xfrm>
          <a:prstGeom prst="straightConnector1">
            <a:avLst/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Rechteck 24"/>
          <p:cNvSpPr/>
          <p:nvPr/>
        </p:nvSpPr>
        <p:spPr>
          <a:xfrm>
            <a:off x="36678" y="5925898"/>
            <a:ext cx="1383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>
                <a:solidFill>
                  <a:srgbClr val="008000"/>
                </a:solidFill>
              </a:rPr>
              <a:t>Backend</a:t>
            </a:r>
          </a:p>
        </p:txBody>
      </p:sp>
      <p:sp>
        <p:nvSpPr>
          <p:cNvPr id="26" name="Rechteck 25"/>
          <p:cNvSpPr/>
          <p:nvPr/>
        </p:nvSpPr>
        <p:spPr>
          <a:xfrm>
            <a:off x="82270" y="4362626"/>
            <a:ext cx="1417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2400" dirty="0" smtClean="0">
                <a:solidFill>
                  <a:schemeClr val="accent2"/>
                </a:solidFill>
              </a:rPr>
              <a:t>Frontend</a:t>
            </a:r>
            <a:endParaRPr lang="de-DE" sz="2400" dirty="0">
              <a:solidFill>
                <a:schemeClr val="accent2"/>
              </a:solidFill>
            </a:endParaRPr>
          </a:p>
        </p:txBody>
      </p:sp>
      <p:cxnSp>
        <p:nvCxnSpPr>
          <p:cNvPr id="27" name="Gerade Verbindung mit Pfeil 26"/>
          <p:cNvCxnSpPr>
            <a:stCxn id="15" idx="2"/>
            <a:endCxn id="6" idx="0"/>
          </p:cNvCxnSpPr>
          <p:nvPr/>
        </p:nvCxnSpPr>
        <p:spPr bwMode="auto">
          <a:xfrm rot="16200000" flipH="1">
            <a:off x="2066458" y="3471393"/>
            <a:ext cx="734123" cy="939874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Gerade Verbindung mit Pfeil 26"/>
          <p:cNvCxnSpPr/>
          <p:nvPr/>
        </p:nvCxnSpPr>
        <p:spPr bwMode="auto">
          <a:xfrm rot="5400000">
            <a:off x="3078448" y="3386020"/>
            <a:ext cx="763283" cy="1113265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Gerade Verbindung mit Pfeil 26"/>
          <p:cNvCxnSpPr/>
          <p:nvPr/>
        </p:nvCxnSpPr>
        <p:spPr bwMode="auto">
          <a:xfrm rot="5400000">
            <a:off x="3964149" y="2395168"/>
            <a:ext cx="860483" cy="2981867"/>
          </a:xfrm>
          <a:prstGeom prst="bentConnector3">
            <a:avLst>
              <a:gd name="adj1" fmla="val 56702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Gerade Verbindung mit Pfeil 26"/>
          <p:cNvCxnSpPr/>
          <p:nvPr/>
        </p:nvCxnSpPr>
        <p:spPr bwMode="auto">
          <a:xfrm rot="5400000">
            <a:off x="4735746" y="1590872"/>
            <a:ext cx="909083" cy="4573662"/>
          </a:xfrm>
          <a:prstGeom prst="bentConnector3">
            <a:avLst>
              <a:gd name="adj1" fmla="val 57249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Textfeld 49"/>
          <p:cNvSpPr txBox="1"/>
          <p:nvPr/>
        </p:nvSpPr>
        <p:spPr>
          <a:xfrm>
            <a:off x="2105023" y="333646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PC</a:t>
            </a:r>
            <a:endParaRPr lang="de-DE" sz="1800" dirty="0"/>
          </a:p>
        </p:txBody>
      </p:sp>
      <p:sp>
        <p:nvSpPr>
          <p:cNvPr id="51" name="Textfeld 50"/>
          <p:cNvSpPr txBox="1"/>
          <p:nvPr/>
        </p:nvSpPr>
        <p:spPr>
          <a:xfrm>
            <a:off x="4127149" y="3344561"/>
            <a:ext cx="1172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Notebook</a:t>
            </a:r>
            <a:endParaRPr lang="de-DE" sz="1800" dirty="0"/>
          </a:p>
        </p:txBody>
      </p:sp>
      <p:sp>
        <p:nvSpPr>
          <p:cNvPr id="52" name="Textfeld 51"/>
          <p:cNvSpPr txBox="1"/>
          <p:nvPr/>
        </p:nvSpPr>
        <p:spPr>
          <a:xfrm>
            <a:off x="6132964" y="3377390"/>
            <a:ext cx="80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Tablet</a:t>
            </a:r>
            <a:endParaRPr lang="de-DE" sz="1800" dirty="0"/>
          </a:p>
        </p:txBody>
      </p:sp>
      <p:sp>
        <p:nvSpPr>
          <p:cNvPr id="53" name="Textfeld 52"/>
          <p:cNvSpPr txBox="1"/>
          <p:nvPr/>
        </p:nvSpPr>
        <p:spPr>
          <a:xfrm>
            <a:off x="7552306" y="338471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smtClean="0"/>
              <a:t>Smartphone</a:t>
            </a:r>
            <a:endParaRPr lang="de-DE" sz="1800" dirty="0"/>
          </a:p>
        </p:txBody>
      </p:sp>
      <p:sp>
        <p:nvSpPr>
          <p:cNvPr id="56" name="Textfeld 55"/>
          <p:cNvSpPr txBox="1"/>
          <p:nvPr/>
        </p:nvSpPr>
        <p:spPr>
          <a:xfrm>
            <a:off x="5815400" y="5178484"/>
            <a:ext cx="55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 smtClean="0"/>
              <a:t>use</a:t>
            </a:r>
            <a:endParaRPr lang="de-DE" sz="1800" dirty="0"/>
          </a:p>
        </p:txBody>
      </p:sp>
      <p:sp>
        <p:nvSpPr>
          <p:cNvPr id="57" name="Textfeld 56"/>
          <p:cNvSpPr txBox="1"/>
          <p:nvPr/>
        </p:nvSpPr>
        <p:spPr>
          <a:xfrm>
            <a:off x="4057750" y="6750942"/>
            <a:ext cx="2672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*Alpha (not </a:t>
            </a:r>
            <a:r>
              <a:rPr lang="de-DE" dirty="0" err="1" smtClean="0"/>
              <a:t>included</a:t>
            </a:r>
            <a:r>
              <a:rPr lang="de-DE" dirty="0" smtClean="0"/>
              <a:t> in </a:t>
            </a:r>
            <a:r>
              <a:rPr lang="de-DE" dirty="0" err="1" smtClean="0"/>
              <a:t>release</a:t>
            </a:r>
            <a:r>
              <a:rPr lang="de-DE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426732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19</a:t>
            </a:fld>
            <a:endParaRPr lang="de-DE">
              <a:solidFill>
                <a:schemeClr val="tx1"/>
              </a:solidFill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557003" y="1218959"/>
            <a:ext cx="8148847" cy="614996"/>
            <a:chOff x="557003" y="1488934"/>
            <a:chExt cx="7818255" cy="614996"/>
          </a:xfrm>
          <a:noFill/>
        </p:grpSpPr>
        <p:sp>
          <p:nvSpPr>
            <p:cNvPr id="5" name="Rechteck 4"/>
            <p:cNvSpPr/>
            <p:nvPr/>
          </p:nvSpPr>
          <p:spPr bwMode="auto">
            <a:xfrm>
              <a:off x="1424199" y="1488935"/>
              <a:ext cx="6951059" cy="614995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 err="1" smtClean="0"/>
                <a:t>Product</a:t>
              </a:r>
              <a:r>
                <a:rPr lang="de-DE" sz="2400" dirty="0" smtClean="0"/>
                <a:t> </a:t>
              </a:r>
              <a:r>
                <a:rPr lang="de-DE" sz="2400" dirty="0" err="1" smtClean="0"/>
                <a:t>Overview</a:t>
              </a:r>
              <a:endParaRPr lang="de-DE" sz="2400" dirty="0"/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557003" y="1488934"/>
              <a:ext cx="689170" cy="614995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 smtClean="0"/>
                <a:t>1</a:t>
              </a:r>
              <a:endParaRPr lang="de-DE" sz="2400" dirty="0"/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557003" y="3285836"/>
            <a:ext cx="8148847" cy="614996"/>
            <a:chOff x="557003" y="2458630"/>
            <a:chExt cx="7818255" cy="614996"/>
          </a:xfrm>
        </p:grpSpPr>
        <p:sp>
          <p:nvSpPr>
            <p:cNvPr id="7" name="Rechteck 6"/>
            <p:cNvSpPr/>
            <p:nvPr/>
          </p:nvSpPr>
          <p:spPr bwMode="auto">
            <a:xfrm>
              <a:off x="1424199" y="2458631"/>
              <a:ext cx="6951059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 err="1"/>
                <a:t>Authoring</a:t>
              </a:r>
              <a:endParaRPr lang="de-DE" sz="2400" dirty="0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557003" y="2458630"/>
              <a:ext cx="689170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 smtClean="0"/>
                <a:t>4</a:t>
              </a:r>
              <a:endParaRPr lang="de-DE" sz="2400" dirty="0"/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557003" y="3974795"/>
            <a:ext cx="8148847" cy="614996"/>
            <a:chOff x="557003" y="3428326"/>
            <a:chExt cx="7818255" cy="614996"/>
          </a:xfrm>
        </p:grpSpPr>
        <p:sp>
          <p:nvSpPr>
            <p:cNvPr id="8" name="Rechteck 7"/>
            <p:cNvSpPr/>
            <p:nvPr/>
          </p:nvSpPr>
          <p:spPr bwMode="auto">
            <a:xfrm>
              <a:off x="1424199" y="3428327"/>
              <a:ext cx="6951059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 err="1"/>
                <a:t>Editing</a:t>
              </a:r>
              <a:r>
                <a:rPr lang="de-DE" sz="2400" dirty="0"/>
                <a:t> </a:t>
              </a:r>
              <a:r>
                <a:rPr lang="de-DE" sz="2400" dirty="0" smtClean="0"/>
                <a:t>(</a:t>
              </a:r>
              <a:r>
                <a:rPr lang="de-DE" sz="2400" dirty="0" err="1" smtClean="0"/>
                <a:t>ReExploring</a:t>
              </a:r>
              <a:r>
                <a:rPr lang="de-DE" sz="2400" dirty="0" smtClean="0"/>
                <a:t>, Topic </a:t>
              </a:r>
              <a:r>
                <a:rPr lang="de-DE" sz="2400" dirty="0" err="1" smtClean="0"/>
                <a:t>Editing</a:t>
              </a:r>
              <a:r>
                <a:rPr lang="de-DE" sz="2400" dirty="0" smtClean="0"/>
                <a:t>, Master </a:t>
              </a:r>
              <a:r>
                <a:rPr lang="de-DE" sz="2400" dirty="0" err="1" smtClean="0"/>
                <a:t>Editing</a:t>
              </a:r>
              <a:r>
                <a:rPr lang="de-DE" sz="2400" dirty="0" smtClean="0"/>
                <a:t>)</a:t>
              </a:r>
              <a:endParaRPr lang="de-DE" sz="2400" dirty="0"/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557003" y="3428326"/>
              <a:ext cx="689170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 smtClean="0"/>
                <a:t>5</a:t>
              </a:r>
              <a:endParaRPr lang="de-DE" sz="2400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57003" y="4663754"/>
            <a:ext cx="8148847" cy="614996"/>
            <a:chOff x="557003" y="4398021"/>
            <a:chExt cx="7818255" cy="614996"/>
          </a:xfrm>
        </p:grpSpPr>
        <p:sp>
          <p:nvSpPr>
            <p:cNvPr id="12" name="Rechteck 11"/>
            <p:cNvSpPr/>
            <p:nvPr/>
          </p:nvSpPr>
          <p:spPr bwMode="auto">
            <a:xfrm>
              <a:off x="1424199" y="4398022"/>
              <a:ext cx="6951059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/>
                <a:t>Management (Publishing &amp; Administration)</a:t>
              </a: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557003" y="4398021"/>
              <a:ext cx="689170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/>
                <a:t>6</a:t>
              </a:r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557003" y="1907918"/>
            <a:ext cx="8148847" cy="614996"/>
            <a:chOff x="557003" y="2458630"/>
            <a:chExt cx="7818255" cy="614996"/>
          </a:xfrm>
        </p:grpSpPr>
        <p:sp>
          <p:nvSpPr>
            <p:cNvPr id="23" name="Rechteck 22"/>
            <p:cNvSpPr/>
            <p:nvPr/>
          </p:nvSpPr>
          <p:spPr bwMode="auto">
            <a:xfrm>
              <a:off x="1424199" y="2458631"/>
              <a:ext cx="6951059" cy="6149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 err="1" smtClean="0"/>
                <a:t>Role</a:t>
              </a:r>
              <a:r>
                <a:rPr lang="de-DE" sz="2400" dirty="0" smtClean="0"/>
                <a:t> &amp; Reputation System</a:t>
              </a:r>
              <a:endParaRPr lang="de-DE" sz="2400" dirty="0"/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557003" y="2458630"/>
              <a:ext cx="689170" cy="6149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 smtClean="0"/>
                <a:t>2</a:t>
              </a:r>
              <a:endParaRPr lang="de-DE" sz="2400" dirty="0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57003" y="2596877"/>
            <a:ext cx="8148847" cy="614996"/>
            <a:chOff x="557003" y="2458630"/>
            <a:chExt cx="7818255" cy="614996"/>
          </a:xfrm>
        </p:grpSpPr>
        <p:sp>
          <p:nvSpPr>
            <p:cNvPr id="26" name="Rechteck 25"/>
            <p:cNvSpPr/>
            <p:nvPr/>
          </p:nvSpPr>
          <p:spPr bwMode="auto">
            <a:xfrm>
              <a:off x="1424199" y="2458631"/>
              <a:ext cx="6951059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 err="1"/>
                <a:t>Exploring</a:t>
              </a:r>
              <a:endParaRPr lang="de-DE" sz="2400" dirty="0"/>
            </a:p>
          </p:txBody>
        </p:sp>
        <p:sp>
          <p:nvSpPr>
            <p:cNvPr id="27" name="Rechteck 26"/>
            <p:cNvSpPr/>
            <p:nvPr/>
          </p:nvSpPr>
          <p:spPr bwMode="auto">
            <a:xfrm>
              <a:off x="557003" y="2458630"/>
              <a:ext cx="689170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 smtClean="0"/>
                <a:t>3</a:t>
              </a:r>
              <a:endParaRPr lang="de-DE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2500451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2</a:t>
            </a:fld>
            <a:endParaRPr lang="de-DE">
              <a:solidFill>
                <a:schemeClr val="tx1"/>
              </a:solidFill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557003" y="1218959"/>
            <a:ext cx="8221237" cy="614996"/>
            <a:chOff x="557003" y="1488934"/>
            <a:chExt cx="7818255" cy="614996"/>
          </a:xfrm>
          <a:solidFill>
            <a:schemeClr val="bg1">
              <a:lumMod val="85000"/>
            </a:schemeClr>
          </a:solidFill>
        </p:grpSpPr>
        <p:sp>
          <p:nvSpPr>
            <p:cNvPr id="5" name="Rechteck 4"/>
            <p:cNvSpPr/>
            <p:nvPr/>
          </p:nvSpPr>
          <p:spPr bwMode="auto">
            <a:xfrm>
              <a:off x="1424199" y="1488935"/>
              <a:ext cx="6951059" cy="614995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 err="1" smtClean="0"/>
                <a:t>Product</a:t>
              </a:r>
              <a:r>
                <a:rPr lang="de-DE" sz="2400" dirty="0" smtClean="0"/>
                <a:t> </a:t>
              </a:r>
              <a:r>
                <a:rPr lang="de-DE" sz="2400" dirty="0" err="1" smtClean="0"/>
                <a:t>Overview</a:t>
              </a:r>
              <a:endParaRPr lang="de-DE" sz="2400" dirty="0"/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557003" y="1488934"/>
              <a:ext cx="689170" cy="614995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 smtClean="0"/>
                <a:t>1</a:t>
              </a:r>
              <a:endParaRPr lang="de-DE" sz="2400" dirty="0"/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557003" y="3285836"/>
            <a:ext cx="8221237" cy="614996"/>
            <a:chOff x="557003" y="2458630"/>
            <a:chExt cx="7818255" cy="614996"/>
          </a:xfrm>
        </p:grpSpPr>
        <p:sp>
          <p:nvSpPr>
            <p:cNvPr id="7" name="Rechteck 6"/>
            <p:cNvSpPr/>
            <p:nvPr/>
          </p:nvSpPr>
          <p:spPr bwMode="auto">
            <a:xfrm>
              <a:off x="1424199" y="2458631"/>
              <a:ext cx="6951059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 err="1"/>
                <a:t>Authoring</a:t>
              </a:r>
              <a:endParaRPr lang="de-DE" sz="2400" dirty="0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557003" y="2458630"/>
              <a:ext cx="689170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 smtClean="0"/>
                <a:t>4</a:t>
              </a:r>
              <a:endParaRPr lang="de-DE" sz="2400" dirty="0"/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557003" y="3974795"/>
            <a:ext cx="8221237" cy="614996"/>
            <a:chOff x="557003" y="3428326"/>
            <a:chExt cx="7818255" cy="614996"/>
          </a:xfrm>
        </p:grpSpPr>
        <p:sp>
          <p:nvSpPr>
            <p:cNvPr id="8" name="Rechteck 7"/>
            <p:cNvSpPr/>
            <p:nvPr/>
          </p:nvSpPr>
          <p:spPr bwMode="auto">
            <a:xfrm>
              <a:off x="1424199" y="3428327"/>
              <a:ext cx="6951059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 err="1"/>
                <a:t>Editing</a:t>
              </a:r>
              <a:r>
                <a:rPr lang="de-DE" sz="2400" dirty="0"/>
                <a:t> </a:t>
              </a:r>
              <a:r>
                <a:rPr lang="de-DE" sz="2400" dirty="0" smtClean="0"/>
                <a:t>(</a:t>
              </a:r>
              <a:r>
                <a:rPr lang="de-DE" sz="2400" dirty="0" err="1" smtClean="0"/>
                <a:t>ReExploring</a:t>
              </a:r>
              <a:r>
                <a:rPr lang="de-DE" sz="2400" dirty="0" smtClean="0"/>
                <a:t>, Topic </a:t>
              </a:r>
              <a:r>
                <a:rPr lang="de-DE" sz="2400" dirty="0" err="1" smtClean="0"/>
                <a:t>Editing</a:t>
              </a:r>
              <a:r>
                <a:rPr lang="de-DE" sz="2400" dirty="0" smtClean="0"/>
                <a:t>, Master </a:t>
              </a:r>
              <a:r>
                <a:rPr lang="de-DE" sz="2400" dirty="0" err="1" smtClean="0"/>
                <a:t>Editing</a:t>
              </a:r>
              <a:r>
                <a:rPr lang="de-DE" sz="2400" dirty="0" smtClean="0"/>
                <a:t>)</a:t>
              </a:r>
              <a:endParaRPr lang="de-DE" sz="2400" dirty="0"/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557003" y="3428326"/>
              <a:ext cx="689170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 smtClean="0"/>
                <a:t>5</a:t>
              </a:r>
              <a:endParaRPr lang="de-DE" sz="2400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57003" y="4663754"/>
            <a:ext cx="8221237" cy="614996"/>
            <a:chOff x="557003" y="4398021"/>
            <a:chExt cx="7818255" cy="614996"/>
          </a:xfrm>
        </p:grpSpPr>
        <p:sp>
          <p:nvSpPr>
            <p:cNvPr id="12" name="Rechteck 11"/>
            <p:cNvSpPr/>
            <p:nvPr/>
          </p:nvSpPr>
          <p:spPr bwMode="auto">
            <a:xfrm>
              <a:off x="1424199" y="4398022"/>
              <a:ext cx="6951059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/>
                <a:t>Management (Publishing &amp; Administration)</a:t>
              </a: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557003" y="4398021"/>
              <a:ext cx="689170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/>
                <a:t>6</a:t>
              </a:r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557003" y="1907918"/>
            <a:ext cx="8221237" cy="614996"/>
            <a:chOff x="557003" y="2458630"/>
            <a:chExt cx="7818255" cy="614996"/>
          </a:xfrm>
        </p:grpSpPr>
        <p:sp>
          <p:nvSpPr>
            <p:cNvPr id="23" name="Rechteck 22"/>
            <p:cNvSpPr/>
            <p:nvPr/>
          </p:nvSpPr>
          <p:spPr bwMode="auto">
            <a:xfrm>
              <a:off x="1424199" y="2458631"/>
              <a:ext cx="6951059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 err="1" smtClean="0"/>
                <a:t>Role</a:t>
              </a:r>
              <a:r>
                <a:rPr lang="de-DE" sz="2400" dirty="0" smtClean="0"/>
                <a:t> &amp; Reputation System</a:t>
              </a:r>
              <a:endParaRPr lang="de-DE" sz="2400" dirty="0"/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557003" y="2458630"/>
              <a:ext cx="689170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 smtClean="0"/>
                <a:t>2</a:t>
              </a:r>
              <a:endParaRPr lang="de-DE" sz="2400" dirty="0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57003" y="2596877"/>
            <a:ext cx="8221237" cy="614996"/>
            <a:chOff x="557003" y="2458630"/>
            <a:chExt cx="7818255" cy="614996"/>
          </a:xfrm>
        </p:grpSpPr>
        <p:sp>
          <p:nvSpPr>
            <p:cNvPr id="26" name="Rechteck 25"/>
            <p:cNvSpPr/>
            <p:nvPr/>
          </p:nvSpPr>
          <p:spPr bwMode="auto">
            <a:xfrm>
              <a:off x="1424199" y="2458631"/>
              <a:ext cx="6951059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 err="1"/>
                <a:t>Exploring</a:t>
              </a:r>
              <a:endParaRPr lang="de-DE" sz="2400" dirty="0"/>
            </a:p>
          </p:txBody>
        </p:sp>
        <p:sp>
          <p:nvSpPr>
            <p:cNvPr id="27" name="Rechteck 26"/>
            <p:cNvSpPr/>
            <p:nvPr/>
          </p:nvSpPr>
          <p:spPr bwMode="auto">
            <a:xfrm>
              <a:off x="557003" y="2458630"/>
              <a:ext cx="689170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 smtClean="0"/>
                <a:t>3</a:t>
              </a:r>
              <a:endParaRPr lang="de-DE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2199593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Role</a:t>
            </a:r>
            <a:r>
              <a:rPr lang="de-DE" dirty="0" smtClean="0"/>
              <a:t> &amp; Reputation System – Models &amp; Interfaces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4526280" y="4457700"/>
            <a:ext cx="5097145" cy="2108200"/>
          </a:xfrm>
        </p:spPr>
        <p:txBody>
          <a:bodyPr/>
          <a:lstStyle/>
          <a:p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Badge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Model -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Purpose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: </a:t>
            </a:r>
            <a:b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Declaration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achievements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respective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expertise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;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motivation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for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participation</a:t>
            </a:r>
            <a:endParaRPr lang="de-DE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Scoring Model -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Purpose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: </a:t>
            </a:r>
            <a:b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Booking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system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for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fine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granular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contribution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events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;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declaration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achieved</a:t>
            </a:r>
            <a:r>
              <a:rPr lang="de-DE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dirty="0" err="1" smtClean="0">
                <a:solidFill>
                  <a:schemeClr val="bg1">
                    <a:lumMod val="50000"/>
                  </a:schemeClr>
                </a:solidFill>
              </a:rPr>
              <a:t>expertise</a:t>
            </a:r>
            <a:endParaRPr lang="de-DE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3" name="Ellipse 2"/>
          <p:cNvSpPr/>
          <p:nvPr/>
        </p:nvSpPr>
        <p:spPr bwMode="auto">
          <a:xfrm>
            <a:off x="228600" y="1333500"/>
            <a:ext cx="4625340" cy="304038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r>
              <a:rPr lang="de-DE" sz="2200" dirty="0" err="1" smtClean="0">
                <a:solidFill>
                  <a:schemeClr val="accent2"/>
                </a:solidFill>
              </a:rPr>
              <a:t>Role</a:t>
            </a:r>
            <a:r>
              <a:rPr lang="de-DE" sz="2200" dirty="0" smtClean="0">
                <a:solidFill>
                  <a:schemeClr val="accent2"/>
                </a:solidFill>
              </a:rPr>
              <a:t> System</a:t>
            </a:r>
          </a:p>
          <a:p>
            <a:pPr algn="ctr"/>
            <a:endParaRPr lang="de-DE" sz="2200" dirty="0"/>
          </a:p>
          <a:p>
            <a:pPr algn="ctr"/>
            <a:endParaRPr lang="de-DE" sz="2200" dirty="0" smtClean="0"/>
          </a:p>
          <a:p>
            <a:pPr algn="ctr"/>
            <a:endParaRPr lang="de-DE" sz="2200" dirty="0"/>
          </a:p>
          <a:p>
            <a:pPr algn="ctr"/>
            <a:endParaRPr lang="de-DE" sz="2200" dirty="0" smtClean="0"/>
          </a:p>
          <a:p>
            <a:pPr algn="ctr"/>
            <a:endParaRPr lang="de-DE" sz="2200" dirty="0"/>
          </a:p>
          <a:p>
            <a:pPr algn="ctr"/>
            <a:endParaRPr lang="de-DE" sz="2200" dirty="0"/>
          </a:p>
        </p:txBody>
      </p:sp>
      <p:sp>
        <p:nvSpPr>
          <p:cNvPr id="7" name="Ellipse 6"/>
          <p:cNvSpPr/>
          <p:nvPr/>
        </p:nvSpPr>
        <p:spPr bwMode="auto">
          <a:xfrm>
            <a:off x="3643630" y="1249680"/>
            <a:ext cx="5934709" cy="304038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r>
              <a:rPr lang="de-DE" sz="2200" dirty="0" smtClean="0">
                <a:solidFill>
                  <a:schemeClr val="accent2"/>
                </a:solidFill>
              </a:rPr>
              <a:t>Reputation System</a:t>
            </a:r>
          </a:p>
          <a:p>
            <a:pPr algn="ctr"/>
            <a:endParaRPr lang="de-DE" sz="2200" dirty="0"/>
          </a:p>
          <a:p>
            <a:pPr algn="ctr"/>
            <a:endParaRPr lang="de-DE" sz="2200" dirty="0" smtClean="0"/>
          </a:p>
          <a:p>
            <a:pPr algn="ctr"/>
            <a:endParaRPr lang="de-DE" sz="2200" dirty="0"/>
          </a:p>
          <a:p>
            <a:pPr algn="ctr"/>
            <a:endParaRPr lang="de-DE" sz="2200" dirty="0" smtClean="0"/>
          </a:p>
          <a:p>
            <a:pPr algn="ctr"/>
            <a:endParaRPr lang="de-DE" sz="2200" dirty="0"/>
          </a:p>
          <a:p>
            <a:pPr algn="ctr"/>
            <a:endParaRPr lang="de-DE" sz="2200" dirty="0"/>
          </a:p>
        </p:txBody>
      </p:sp>
      <p:sp>
        <p:nvSpPr>
          <p:cNvPr id="8" name="Ellipse 7"/>
          <p:cNvSpPr/>
          <p:nvPr/>
        </p:nvSpPr>
        <p:spPr bwMode="auto">
          <a:xfrm>
            <a:off x="4031474" y="2061210"/>
            <a:ext cx="2454203" cy="12573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r>
              <a:rPr lang="de-DE" sz="2200" dirty="0" err="1" smtClean="0"/>
              <a:t>Badge</a:t>
            </a:r>
            <a:r>
              <a:rPr lang="de-DE" sz="2200" dirty="0" smtClean="0"/>
              <a:t/>
            </a:r>
            <a:br>
              <a:rPr lang="de-DE" sz="2200" dirty="0" smtClean="0"/>
            </a:br>
            <a:r>
              <a:rPr lang="de-DE" sz="2200" dirty="0" smtClean="0"/>
              <a:t>Model</a:t>
            </a:r>
            <a:endParaRPr lang="de-DE" sz="2200" dirty="0"/>
          </a:p>
        </p:txBody>
      </p:sp>
      <p:sp>
        <p:nvSpPr>
          <p:cNvPr id="9" name="Ellipse 8"/>
          <p:cNvSpPr/>
          <p:nvPr/>
        </p:nvSpPr>
        <p:spPr bwMode="auto">
          <a:xfrm>
            <a:off x="5897875" y="2305050"/>
            <a:ext cx="2454203" cy="12573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r>
              <a:rPr lang="de-DE" sz="2200" dirty="0" smtClean="0"/>
              <a:t>Scoring</a:t>
            </a:r>
            <a:br>
              <a:rPr lang="de-DE" sz="2200" dirty="0" smtClean="0"/>
            </a:br>
            <a:r>
              <a:rPr lang="de-DE" sz="2200" dirty="0" smtClean="0"/>
              <a:t>Model</a:t>
            </a:r>
            <a:endParaRPr lang="de-DE" sz="2200" dirty="0"/>
          </a:p>
        </p:txBody>
      </p:sp>
      <p:sp>
        <p:nvSpPr>
          <p:cNvPr id="10" name="Ellipse 9"/>
          <p:cNvSpPr/>
          <p:nvPr/>
        </p:nvSpPr>
        <p:spPr bwMode="auto">
          <a:xfrm>
            <a:off x="1927510" y="2042795"/>
            <a:ext cx="2454203" cy="12573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r>
              <a:rPr lang="de-DE" sz="2200" dirty="0" smtClean="0"/>
              <a:t>Task </a:t>
            </a:r>
            <a:br>
              <a:rPr lang="de-DE" sz="2200" dirty="0" smtClean="0"/>
            </a:br>
            <a:r>
              <a:rPr lang="de-DE" sz="2200" dirty="0" smtClean="0"/>
              <a:t>Model</a:t>
            </a:r>
            <a:endParaRPr lang="de-DE" sz="2200" dirty="0"/>
          </a:p>
        </p:txBody>
      </p:sp>
      <p:sp>
        <p:nvSpPr>
          <p:cNvPr id="11" name="Ellipse 10"/>
          <p:cNvSpPr/>
          <p:nvPr/>
        </p:nvSpPr>
        <p:spPr bwMode="auto">
          <a:xfrm>
            <a:off x="709014" y="2858453"/>
            <a:ext cx="2454203" cy="12573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r>
              <a:rPr lang="de-DE" sz="2200" dirty="0" err="1" smtClean="0"/>
              <a:t>Privilege</a:t>
            </a:r>
            <a:r>
              <a:rPr lang="de-DE" sz="2200" dirty="0"/>
              <a:t/>
            </a:r>
            <a:br>
              <a:rPr lang="de-DE" sz="2200" dirty="0"/>
            </a:br>
            <a:r>
              <a:rPr lang="de-DE" sz="2200" dirty="0" smtClean="0"/>
              <a:t>Model</a:t>
            </a:r>
            <a:endParaRPr lang="de-DE" sz="2200" dirty="0"/>
          </a:p>
        </p:txBody>
      </p:sp>
      <p:sp>
        <p:nvSpPr>
          <p:cNvPr id="15" name="Inhaltsplatzhalter 5"/>
          <p:cNvSpPr txBox="1">
            <a:spLocks/>
          </p:cNvSpPr>
          <p:nvPr/>
        </p:nvSpPr>
        <p:spPr bwMode="auto">
          <a:xfrm>
            <a:off x="380156" y="4535170"/>
            <a:ext cx="4001557" cy="210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446" tIns="44224" rIns="88446" bIns="44224" numCol="1" anchor="t" anchorCtr="0" compatLnSpc="1">
            <a:prstTxWarp prst="textNoShape">
              <a:avLst/>
            </a:prstTxWarp>
          </a:bodyPr>
          <a:lstStyle>
            <a:lvl1pPr marL="292100" indent="-292100" algn="l" defTabSz="884238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2" charset="2"/>
              <a:buChar char="è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7238" indent="-274638" algn="l" defTabSz="884238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244600" indent="-298450" algn="l" defTabSz="884238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Char char="–"/>
              <a:defRPr>
                <a:solidFill>
                  <a:schemeClr val="tx1"/>
                </a:solidFill>
                <a:latin typeface="+mn-lt"/>
              </a:defRPr>
            </a:lvl3pPr>
            <a:lvl4pPr marL="1655763" indent="-220663" algn="l" defTabSz="88423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65338" indent="-219075" algn="l" defTabSz="88423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j-lt"/>
              </a:defRPr>
            </a:lvl5pPr>
            <a:lvl6pPr marL="2522538" indent="-219075" algn="l" defTabSz="88423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chemeClr val="tx1"/>
                </a:solidFill>
                <a:latin typeface="Times New Roman" pitchFamily="18" charset="0"/>
              </a:defRPr>
            </a:lvl6pPr>
            <a:lvl7pPr marL="2979738" indent="-219075" algn="l" defTabSz="88423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chemeClr val="tx1"/>
                </a:solidFill>
                <a:latin typeface="Times New Roman" pitchFamily="18" charset="0"/>
              </a:defRPr>
            </a:lvl7pPr>
            <a:lvl8pPr marL="3436938" indent="-219075" algn="l" defTabSz="88423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chemeClr val="tx1"/>
                </a:solidFill>
                <a:latin typeface="Times New Roman" pitchFamily="18" charset="0"/>
              </a:defRPr>
            </a:lvl8pPr>
            <a:lvl9pPr marL="3894138" indent="-219075" algn="l" defTabSz="88423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de-DE" sz="2000" kern="0" dirty="0" smtClean="0">
                <a:solidFill>
                  <a:schemeClr val="accent2"/>
                </a:solidFill>
              </a:rPr>
              <a:t>Task Model - </a:t>
            </a:r>
            <a:r>
              <a:rPr lang="de-DE" sz="2000" kern="0" dirty="0" err="1" smtClean="0">
                <a:solidFill>
                  <a:schemeClr val="accent2"/>
                </a:solidFill>
              </a:rPr>
              <a:t>Purpose</a:t>
            </a:r>
            <a:r>
              <a:rPr lang="de-DE" sz="2000" kern="0" dirty="0" smtClean="0">
                <a:solidFill>
                  <a:schemeClr val="accent2"/>
                </a:solidFill>
              </a:rPr>
              <a:t>: </a:t>
            </a:r>
            <a:r>
              <a:rPr lang="de-DE" sz="2000" kern="0" dirty="0" smtClean="0"/>
              <a:t>Competence-</a:t>
            </a:r>
            <a:r>
              <a:rPr lang="de-DE" sz="2000" kern="0" dirty="0" err="1" smtClean="0"/>
              <a:t>based</a:t>
            </a:r>
            <a:r>
              <a:rPr lang="de-DE" sz="2000" kern="0" dirty="0" smtClean="0">
                <a:solidFill>
                  <a:schemeClr val="accent2"/>
                </a:solidFill>
              </a:rPr>
              <a:t> </a:t>
            </a:r>
            <a:r>
              <a:rPr lang="de-DE" sz="2000" kern="0" dirty="0" err="1" smtClean="0"/>
              <a:t>allocation</a:t>
            </a:r>
            <a:r>
              <a:rPr lang="de-DE" sz="2000" kern="0" dirty="0" smtClean="0"/>
              <a:t> </a:t>
            </a:r>
            <a:r>
              <a:rPr lang="de-DE" sz="2000" kern="0" dirty="0" err="1" smtClean="0"/>
              <a:t>of</a:t>
            </a:r>
            <a:r>
              <a:rPr lang="de-DE" sz="2000" kern="0" dirty="0" smtClean="0"/>
              <a:t> </a:t>
            </a:r>
            <a:r>
              <a:rPr lang="de-DE" sz="2000" kern="0" dirty="0" err="1" smtClean="0"/>
              <a:t>tasks</a:t>
            </a:r>
            <a:r>
              <a:rPr lang="de-DE" sz="2000" kern="0" dirty="0" smtClean="0"/>
              <a:t> </a:t>
            </a:r>
          </a:p>
          <a:p>
            <a:r>
              <a:rPr lang="de-DE" sz="2000" kern="0" dirty="0" err="1" smtClean="0">
                <a:solidFill>
                  <a:schemeClr val="accent2"/>
                </a:solidFill>
              </a:rPr>
              <a:t>Privilege</a:t>
            </a:r>
            <a:r>
              <a:rPr lang="de-DE" sz="2000" kern="0" dirty="0" smtClean="0">
                <a:solidFill>
                  <a:schemeClr val="accent2"/>
                </a:solidFill>
              </a:rPr>
              <a:t> Model - </a:t>
            </a:r>
            <a:r>
              <a:rPr lang="de-DE" sz="2000" kern="0" dirty="0" err="1" smtClean="0">
                <a:solidFill>
                  <a:schemeClr val="accent2"/>
                </a:solidFill>
              </a:rPr>
              <a:t>Purpose</a:t>
            </a:r>
            <a:r>
              <a:rPr lang="de-DE" sz="2000" kern="0" dirty="0" smtClean="0">
                <a:solidFill>
                  <a:schemeClr val="accent2"/>
                </a:solidFill>
              </a:rPr>
              <a:t>: </a:t>
            </a:r>
            <a:br>
              <a:rPr lang="de-DE" sz="2000" kern="0" dirty="0" smtClean="0">
                <a:solidFill>
                  <a:schemeClr val="accent2"/>
                </a:solidFill>
              </a:rPr>
            </a:br>
            <a:r>
              <a:rPr lang="de-DE" sz="2000" kern="0" dirty="0" err="1" smtClean="0"/>
              <a:t>Role-specific</a:t>
            </a:r>
            <a:r>
              <a:rPr lang="de-DE" sz="2000" kern="0" dirty="0" smtClean="0"/>
              <a:t> </a:t>
            </a:r>
            <a:r>
              <a:rPr lang="de-DE" sz="2000" kern="0" dirty="0" err="1" smtClean="0"/>
              <a:t>entitlements</a:t>
            </a:r>
            <a:r>
              <a:rPr lang="de-DE" sz="2000" kern="0" dirty="0" smtClean="0"/>
              <a:t> in </a:t>
            </a:r>
            <a:r>
              <a:rPr lang="de-DE" sz="2000" kern="0" dirty="0" err="1" smtClean="0"/>
              <a:t>conformance</a:t>
            </a:r>
            <a:r>
              <a:rPr lang="de-DE" sz="2000" kern="0" dirty="0" smtClean="0"/>
              <a:t> </a:t>
            </a:r>
            <a:r>
              <a:rPr lang="de-DE" sz="2000" kern="0" dirty="0" err="1" smtClean="0"/>
              <a:t>to</a:t>
            </a:r>
            <a:r>
              <a:rPr lang="de-DE" sz="2000" kern="0" dirty="0" smtClean="0"/>
              <a:t> </a:t>
            </a:r>
            <a:r>
              <a:rPr lang="de-DE" sz="2000" kern="0" dirty="0" err="1" smtClean="0"/>
              <a:t>the</a:t>
            </a:r>
            <a:r>
              <a:rPr lang="de-DE" sz="2000" kern="0" dirty="0" smtClean="0"/>
              <a:t> </a:t>
            </a:r>
            <a:r>
              <a:rPr lang="de-DE" sz="2000" kern="0" dirty="0" err="1" smtClean="0"/>
              <a:t>tasks</a:t>
            </a:r>
            <a:r>
              <a:rPr lang="de-DE" sz="2000" kern="0" dirty="0" smtClean="0"/>
              <a:t> </a:t>
            </a:r>
            <a:r>
              <a:rPr lang="de-DE" sz="2000" kern="0" dirty="0" err="1" smtClean="0"/>
              <a:t>associated</a:t>
            </a:r>
            <a:r>
              <a:rPr lang="de-DE" sz="2000" kern="0" dirty="0" smtClean="0"/>
              <a:t> </a:t>
            </a:r>
            <a:r>
              <a:rPr lang="de-DE" sz="2000" kern="0" dirty="0" err="1" smtClean="0"/>
              <a:t>with</a:t>
            </a:r>
            <a:r>
              <a:rPr lang="de-DE" sz="2000" kern="0" dirty="0" smtClean="0"/>
              <a:t> </a:t>
            </a:r>
            <a:r>
              <a:rPr lang="de-DE" sz="2000" kern="0" dirty="0" err="1" smtClean="0"/>
              <a:t>the</a:t>
            </a:r>
            <a:r>
              <a:rPr lang="de-DE" sz="2000" kern="0" dirty="0" smtClean="0"/>
              <a:t> </a:t>
            </a:r>
            <a:r>
              <a:rPr lang="de-DE" sz="2000" kern="0" dirty="0" err="1" smtClean="0"/>
              <a:t>role</a:t>
            </a:r>
            <a:endParaRPr lang="de-DE" sz="2000" kern="0" dirty="0" smtClean="0"/>
          </a:p>
        </p:txBody>
      </p:sp>
    </p:spTree>
    <p:extLst>
      <p:ext uri="{BB962C8B-B14F-4D97-AF65-F5344CB8AC3E}">
        <p14:creationId xmlns:p14="http://schemas.microsoft.com/office/powerpoint/2010/main" val="3928817221"/>
      </p:ext>
    </p:extLst>
  </p:cSld>
  <p:clrMapOvr>
    <a:masterClrMapping/>
  </p:clrMapOvr>
  <p:transition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Role</a:t>
            </a:r>
            <a:r>
              <a:rPr lang="de-DE" dirty="0" smtClean="0"/>
              <a:t> System – </a:t>
            </a:r>
            <a:r>
              <a:rPr lang="de-DE" dirty="0" err="1" smtClean="0"/>
              <a:t>Role</a:t>
            </a:r>
            <a:r>
              <a:rPr lang="de-DE" dirty="0" smtClean="0"/>
              <a:t> </a:t>
            </a:r>
            <a:r>
              <a:rPr lang="de-DE" dirty="0" err="1" smtClean="0"/>
              <a:t>Assignment</a:t>
            </a:r>
            <a:r>
              <a:rPr lang="de-DE" dirty="0" smtClean="0"/>
              <a:t>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21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844284"/>
            <a:ext cx="9476321" cy="416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3770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Role</a:t>
            </a:r>
            <a:r>
              <a:rPr lang="de-DE" dirty="0" smtClean="0"/>
              <a:t> System – </a:t>
            </a:r>
            <a:r>
              <a:rPr lang="de-DE" dirty="0" err="1" smtClean="0"/>
              <a:t>Author</a:t>
            </a:r>
            <a:r>
              <a:rPr lang="de-DE" dirty="0" smtClean="0"/>
              <a:t>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22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46" y="1456489"/>
            <a:ext cx="9173151" cy="434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56113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Role</a:t>
            </a:r>
            <a:r>
              <a:rPr lang="de-DE" dirty="0" smtClean="0"/>
              <a:t> System – </a:t>
            </a:r>
            <a:r>
              <a:rPr lang="de-DE" dirty="0" err="1" smtClean="0"/>
              <a:t>Reviewer</a:t>
            </a:r>
            <a:r>
              <a:rPr lang="de-DE" dirty="0" smtClean="0"/>
              <a:t>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23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9289"/>
            <a:ext cx="9906000" cy="352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97159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46" y="1286725"/>
            <a:ext cx="8817413" cy="575877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Role</a:t>
            </a:r>
            <a:r>
              <a:rPr lang="de-DE" dirty="0" smtClean="0"/>
              <a:t> System – Topic Editor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24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06641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Role</a:t>
            </a:r>
            <a:r>
              <a:rPr lang="de-DE" dirty="0" smtClean="0"/>
              <a:t> System – Master Editor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25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10" y="1242436"/>
            <a:ext cx="8436045" cy="54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3000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47" y="1414660"/>
            <a:ext cx="8895168" cy="46203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Role</a:t>
            </a:r>
            <a:r>
              <a:rPr lang="de-DE" dirty="0" smtClean="0"/>
              <a:t> System – Publisher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26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47196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Role</a:t>
            </a:r>
            <a:r>
              <a:rPr lang="de-DE" dirty="0" smtClean="0"/>
              <a:t> &amp; Reputation System – Models &amp; Interfaces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4526280" y="4457700"/>
            <a:ext cx="5097145" cy="2108200"/>
          </a:xfrm>
        </p:spPr>
        <p:txBody>
          <a:bodyPr/>
          <a:lstStyle/>
          <a:p>
            <a:r>
              <a:rPr lang="de-DE" sz="2000" dirty="0" err="1" smtClean="0">
                <a:solidFill>
                  <a:schemeClr val="accent2"/>
                </a:solidFill>
              </a:rPr>
              <a:t>Badge</a:t>
            </a:r>
            <a:r>
              <a:rPr lang="de-DE" sz="2000" dirty="0" smtClean="0">
                <a:solidFill>
                  <a:schemeClr val="accent2"/>
                </a:solidFill>
              </a:rPr>
              <a:t> Model - </a:t>
            </a:r>
            <a:r>
              <a:rPr lang="de-DE" sz="2000" dirty="0" err="1" smtClean="0">
                <a:solidFill>
                  <a:schemeClr val="accent2"/>
                </a:solidFill>
              </a:rPr>
              <a:t>Purpose</a:t>
            </a:r>
            <a:r>
              <a:rPr lang="de-DE" sz="2000" dirty="0" smtClean="0">
                <a:solidFill>
                  <a:schemeClr val="accent2"/>
                </a:solidFill>
              </a:rPr>
              <a:t>: </a:t>
            </a:r>
            <a:br>
              <a:rPr lang="de-DE" sz="2000" dirty="0" smtClean="0">
                <a:solidFill>
                  <a:schemeClr val="accent2"/>
                </a:solidFill>
              </a:rPr>
            </a:br>
            <a:r>
              <a:rPr lang="de-DE" sz="2000" dirty="0" err="1" smtClean="0"/>
              <a:t>Declaration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achievements</a:t>
            </a:r>
            <a:r>
              <a:rPr lang="de-DE" sz="2000" dirty="0" smtClean="0"/>
              <a:t> </a:t>
            </a:r>
            <a:r>
              <a:rPr lang="de-DE" sz="2000" dirty="0" err="1" smtClean="0"/>
              <a:t>respective</a:t>
            </a:r>
            <a:r>
              <a:rPr lang="de-DE" sz="2000" dirty="0" smtClean="0"/>
              <a:t> </a:t>
            </a:r>
            <a:r>
              <a:rPr lang="de-DE" sz="2000" dirty="0" err="1" smtClean="0"/>
              <a:t>expertise</a:t>
            </a:r>
            <a:r>
              <a:rPr lang="de-DE" sz="2000" dirty="0" smtClean="0"/>
              <a:t>; </a:t>
            </a:r>
            <a:r>
              <a:rPr lang="de-DE" sz="2000" dirty="0" err="1" smtClean="0"/>
              <a:t>motivation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participation</a:t>
            </a:r>
            <a:endParaRPr lang="de-DE" sz="2000" dirty="0" smtClean="0"/>
          </a:p>
          <a:p>
            <a:r>
              <a:rPr lang="de-DE" sz="2000" dirty="0" smtClean="0">
                <a:solidFill>
                  <a:schemeClr val="accent2"/>
                </a:solidFill>
              </a:rPr>
              <a:t>Scoring Model - </a:t>
            </a:r>
            <a:r>
              <a:rPr lang="de-DE" sz="2000" dirty="0" err="1" smtClean="0">
                <a:solidFill>
                  <a:schemeClr val="accent2"/>
                </a:solidFill>
              </a:rPr>
              <a:t>Purpose</a:t>
            </a:r>
            <a:r>
              <a:rPr lang="de-DE" sz="2000" dirty="0" smtClean="0">
                <a:solidFill>
                  <a:schemeClr val="accent2"/>
                </a:solidFill>
              </a:rPr>
              <a:t>: </a:t>
            </a:r>
            <a:r>
              <a:rPr lang="de-DE" sz="2000" dirty="0" smtClean="0"/>
              <a:t/>
            </a:r>
            <a:br>
              <a:rPr lang="de-DE" sz="2000" dirty="0" smtClean="0"/>
            </a:br>
            <a:r>
              <a:rPr lang="de-DE" sz="2000" dirty="0" smtClean="0"/>
              <a:t>Booking </a:t>
            </a:r>
            <a:r>
              <a:rPr lang="de-DE" sz="2000" dirty="0" err="1" smtClean="0"/>
              <a:t>system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fine</a:t>
            </a:r>
            <a:r>
              <a:rPr lang="de-DE" sz="2000" dirty="0" smtClean="0"/>
              <a:t> granular </a:t>
            </a:r>
            <a:r>
              <a:rPr lang="de-DE" sz="2000" dirty="0" err="1" smtClean="0"/>
              <a:t>contribution</a:t>
            </a:r>
            <a:r>
              <a:rPr lang="de-DE" sz="2000" dirty="0" smtClean="0"/>
              <a:t> </a:t>
            </a:r>
            <a:r>
              <a:rPr lang="de-DE" sz="2000" dirty="0" err="1" smtClean="0"/>
              <a:t>events</a:t>
            </a:r>
            <a:r>
              <a:rPr lang="de-DE" sz="2000" dirty="0" smtClean="0"/>
              <a:t>; </a:t>
            </a:r>
            <a:r>
              <a:rPr lang="de-DE" sz="2000" dirty="0" err="1" smtClean="0"/>
              <a:t>declaration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achieved</a:t>
            </a:r>
            <a:r>
              <a:rPr lang="de-DE" sz="2000" dirty="0" smtClean="0"/>
              <a:t> </a:t>
            </a:r>
            <a:r>
              <a:rPr lang="de-DE" sz="2000" dirty="0" err="1" smtClean="0"/>
              <a:t>expertise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3" name="Ellipse 2"/>
          <p:cNvSpPr/>
          <p:nvPr/>
        </p:nvSpPr>
        <p:spPr bwMode="auto">
          <a:xfrm>
            <a:off x="228600" y="1333500"/>
            <a:ext cx="4625340" cy="304038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r>
              <a:rPr lang="de-DE" sz="2200" dirty="0" err="1" smtClean="0">
                <a:solidFill>
                  <a:schemeClr val="accent2"/>
                </a:solidFill>
              </a:rPr>
              <a:t>Role</a:t>
            </a:r>
            <a:r>
              <a:rPr lang="de-DE" sz="2200" dirty="0" smtClean="0">
                <a:solidFill>
                  <a:schemeClr val="accent2"/>
                </a:solidFill>
              </a:rPr>
              <a:t> System</a:t>
            </a:r>
          </a:p>
          <a:p>
            <a:pPr algn="ctr"/>
            <a:endParaRPr lang="de-DE" sz="2200" dirty="0"/>
          </a:p>
          <a:p>
            <a:pPr algn="ctr"/>
            <a:endParaRPr lang="de-DE" sz="2200" dirty="0" smtClean="0"/>
          </a:p>
          <a:p>
            <a:pPr algn="ctr"/>
            <a:endParaRPr lang="de-DE" sz="2200" dirty="0"/>
          </a:p>
          <a:p>
            <a:pPr algn="ctr"/>
            <a:endParaRPr lang="de-DE" sz="2200" dirty="0" smtClean="0"/>
          </a:p>
          <a:p>
            <a:pPr algn="ctr"/>
            <a:endParaRPr lang="de-DE" sz="2200" dirty="0"/>
          </a:p>
          <a:p>
            <a:pPr algn="ctr"/>
            <a:endParaRPr lang="de-DE" sz="2200" dirty="0"/>
          </a:p>
        </p:txBody>
      </p:sp>
      <p:sp>
        <p:nvSpPr>
          <p:cNvPr id="7" name="Ellipse 6"/>
          <p:cNvSpPr/>
          <p:nvPr/>
        </p:nvSpPr>
        <p:spPr bwMode="auto">
          <a:xfrm>
            <a:off x="3643630" y="1249680"/>
            <a:ext cx="5934709" cy="304038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r>
              <a:rPr lang="de-DE" sz="2200" dirty="0" smtClean="0">
                <a:solidFill>
                  <a:schemeClr val="accent2"/>
                </a:solidFill>
              </a:rPr>
              <a:t>Reputation System</a:t>
            </a:r>
          </a:p>
          <a:p>
            <a:pPr algn="ctr"/>
            <a:endParaRPr lang="de-DE" sz="2200" dirty="0"/>
          </a:p>
          <a:p>
            <a:pPr algn="ctr"/>
            <a:endParaRPr lang="de-DE" sz="2200" dirty="0" smtClean="0"/>
          </a:p>
          <a:p>
            <a:pPr algn="ctr"/>
            <a:endParaRPr lang="de-DE" sz="2200" dirty="0"/>
          </a:p>
          <a:p>
            <a:pPr algn="ctr"/>
            <a:endParaRPr lang="de-DE" sz="2200" dirty="0" smtClean="0"/>
          </a:p>
          <a:p>
            <a:pPr algn="ctr"/>
            <a:endParaRPr lang="de-DE" sz="2200" dirty="0"/>
          </a:p>
          <a:p>
            <a:pPr algn="ctr"/>
            <a:endParaRPr lang="de-DE" sz="2200" dirty="0"/>
          </a:p>
        </p:txBody>
      </p:sp>
      <p:sp>
        <p:nvSpPr>
          <p:cNvPr id="8" name="Ellipse 7"/>
          <p:cNvSpPr/>
          <p:nvPr/>
        </p:nvSpPr>
        <p:spPr bwMode="auto">
          <a:xfrm>
            <a:off x="4031474" y="2061210"/>
            <a:ext cx="2454203" cy="12573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r>
              <a:rPr lang="de-DE" sz="2200" dirty="0" err="1" smtClean="0"/>
              <a:t>Badge</a:t>
            </a:r>
            <a:r>
              <a:rPr lang="de-DE" sz="2200" dirty="0" smtClean="0"/>
              <a:t/>
            </a:r>
            <a:br>
              <a:rPr lang="de-DE" sz="2200" dirty="0" smtClean="0"/>
            </a:br>
            <a:r>
              <a:rPr lang="de-DE" sz="2200" dirty="0" smtClean="0"/>
              <a:t>Model</a:t>
            </a:r>
            <a:endParaRPr lang="de-DE" sz="2200" dirty="0"/>
          </a:p>
        </p:txBody>
      </p:sp>
      <p:sp>
        <p:nvSpPr>
          <p:cNvPr id="9" name="Ellipse 8"/>
          <p:cNvSpPr/>
          <p:nvPr/>
        </p:nvSpPr>
        <p:spPr bwMode="auto">
          <a:xfrm>
            <a:off x="5897875" y="2305050"/>
            <a:ext cx="2454203" cy="12573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r>
              <a:rPr lang="de-DE" sz="2200" dirty="0" smtClean="0"/>
              <a:t>Scoring</a:t>
            </a:r>
            <a:br>
              <a:rPr lang="de-DE" sz="2200" dirty="0" smtClean="0"/>
            </a:br>
            <a:r>
              <a:rPr lang="de-DE" sz="2200" dirty="0" smtClean="0"/>
              <a:t>Model</a:t>
            </a:r>
            <a:endParaRPr lang="de-DE" sz="2200" dirty="0"/>
          </a:p>
        </p:txBody>
      </p:sp>
      <p:sp>
        <p:nvSpPr>
          <p:cNvPr id="10" name="Ellipse 9"/>
          <p:cNvSpPr/>
          <p:nvPr/>
        </p:nvSpPr>
        <p:spPr bwMode="auto">
          <a:xfrm>
            <a:off x="1927510" y="2042795"/>
            <a:ext cx="2454203" cy="12573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r>
              <a:rPr lang="de-DE" sz="2200" dirty="0" smtClean="0"/>
              <a:t>Task </a:t>
            </a:r>
            <a:br>
              <a:rPr lang="de-DE" sz="2200" dirty="0" smtClean="0"/>
            </a:br>
            <a:r>
              <a:rPr lang="de-DE" sz="2200" dirty="0" smtClean="0"/>
              <a:t>Model</a:t>
            </a:r>
            <a:endParaRPr lang="de-DE" sz="2200" dirty="0"/>
          </a:p>
        </p:txBody>
      </p:sp>
      <p:sp>
        <p:nvSpPr>
          <p:cNvPr id="11" name="Ellipse 10"/>
          <p:cNvSpPr/>
          <p:nvPr/>
        </p:nvSpPr>
        <p:spPr bwMode="auto">
          <a:xfrm>
            <a:off x="709014" y="2858453"/>
            <a:ext cx="2454203" cy="12573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r>
              <a:rPr lang="de-DE" sz="2200" dirty="0" err="1" smtClean="0"/>
              <a:t>Privilege</a:t>
            </a:r>
            <a:r>
              <a:rPr lang="de-DE" sz="2200" dirty="0"/>
              <a:t/>
            </a:r>
            <a:br>
              <a:rPr lang="de-DE" sz="2200" dirty="0"/>
            </a:br>
            <a:r>
              <a:rPr lang="de-DE" sz="2200" dirty="0" smtClean="0"/>
              <a:t>Model</a:t>
            </a:r>
            <a:endParaRPr lang="de-DE" sz="2200" dirty="0"/>
          </a:p>
        </p:txBody>
      </p:sp>
      <p:sp>
        <p:nvSpPr>
          <p:cNvPr id="15" name="Inhaltsplatzhalter 5"/>
          <p:cNvSpPr txBox="1">
            <a:spLocks/>
          </p:cNvSpPr>
          <p:nvPr/>
        </p:nvSpPr>
        <p:spPr bwMode="auto">
          <a:xfrm>
            <a:off x="380156" y="4535170"/>
            <a:ext cx="4225716" cy="210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8446" tIns="44224" rIns="88446" bIns="44224" numCol="1" anchor="t" anchorCtr="0" compatLnSpc="1">
            <a:prstTxWarp prst="textNoShape">
              <a:avLst/>
            </a:prstTxWarp>
          </a:bodyPr>
          <a:lstStyle>
            <a:lvl1pPr marL="292100" indent="-292100" algn="l" defTabSz="884238" rtl="0" eaLnBrk="0" fontAlgn="base" hangingPunct="0">
              <a:spcBef>
                <a:spcPct val="20000"/>
              </a:spcBef>
              <a:spcAft>
                <a:spcPct val="0"/>
              </a:spcAft>
              <a:buSzPct val="90000"/>
              <a:buFont typeface="Wingdings" pitchFamily="2" charset="2"/>
              <a:buChar char="è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7238" indent="-274638" algn="l" defTabSz="884238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244600" indent="-298450" algn="l" defTabSz="884238" rtl="0" eaLnBrk="0" fontAlgn="base" hangingPunct="0">
              <a:spcBef>
                <a:spcPct val="20000"/>
              </a:spcBef>
              <a:spcAft>
                <a:spcPct val="0"/>
              </a:spcAft>
              <a:buSzPct val="85000"/>
              <a:buChar char="–"/>
              <a:defRPr>
                <a:solidFill>
                  <a:schemeClr val="tx1"/>
                </a:solidFill>
                <a:latin typeface="+mn-lt"/>
              </a:defRPr>
            </a:lvl3pPr>
            <a:lvl4pPr marL="1655763" indent="-220663" algn="l" defTabSz="884238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j-lt"/>
              </a:defRPr>
            </a:lvl4pPr>
            <a:lvl5pPr marL="2065338" indent="-219075" algn="l" defTabSz="88423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j-lt"/>
              </a:defRPr>
            </a:lvl5pPr>
            <a:lvl6pPr marL="2522538" indent="-219075" algn="l" defTabSz="88423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chemeClr val="tx1"/>
                </a:solidFill>
                <a:latin typeface="Times New Roman" pitchFamily="18" charset="0"/>
              </a:defRPr>
            </a:lvl6pPr>
            <a:lvl7pPr marL="2979738" indent="-219075" algn="l" defTabSz="88423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chemeClr val="tx1"/>
                </a:solidFill>
                <a:latin typeface="Times New Roman" pitchFamily="18" charset="0"/>
              </a:defRPr>
            </a:lvl7pPr>
            <a:lvl8pPr marL="3436938" indent="-219075" algn="l" defTabSz="88423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chemeClr val="tx1"/>
                </a:solidFill>
                <a:latin typeface="Times New Roman" pitchFamily="18" charset="0"/>
              </a:defRPr>
            </a:lvl8pPr>
            <a:lvl9pPr marL="3894138" indent="-219075" algn="l" defTabSz="884238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9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de-DE" sz="2000" kern="0" dirty="0" smtClean="0">
                <a:solidFill>
                  <a:schemeClr val="bg1">
                    <a:lumMod val="50000"/>
                  </a:schemeClr>
                </a:solidFill>
              </a:rPr>
              <a:t>Task Model - </a:t>
            </a:r>
            <a:r>
              <a:rPr lang="de-DE" sz="2000" kern="0" dirty="0" err="1" smtClean="0">
                <a:solidFill>
                  <a:schemeClr val="bg1">
                    <a:lumMod val="50000"/>
                  </a:schemeClr>
                </a:solidFill>
              </a:rPr>
              <a:t>Purpose</a:t>
            </a:r>
            <a:r>
              <a:rPr lang="de-DE" sz="2000" kern="0" dirty="0" smtClean="0">
                <a:solidFill>
                  <a:schemeClr val="bg1">
                    <a:lumMod val="50000"/>
                  </a:schemeClr>
                </a:solidFill>
              </a:rPr>
              <a:t>: Competence-</a:t>
            </a:r>
            <a:r>
              <a:rPr lang="de-DE" sz="2000" kern="0" dirty="0" err="1" smtClean="0">
                <a:solidFill>
                  <a:schemeClr val="bg1">
                    <a:lumMod val="50000"/>
                  </a:schemeClr>
                </a:solidFill>
              </a:rPr>
              <a:t>based</a:t>
            </a:r>
            <a:r>
              <a:rPr lang="de-DE" sz="2000" kern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kern="0" dirty="0" err="1" smtClean="0">
                <a:solidFill>
                  <a:schemeClr val="bg1">
                    <a:lumMod val="50000"/>
                  </a:schemeClr>
                </a:solidFill>
              </a:rPr>
              <a:t>allocation</a:t>
            </a:r>
            <a:r>
              <a:rPr lang="de-DE" sz="2000" kern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kern="0" dirty="0" err="1" smtClean="0">
                <a:solidFill>
                  <a:schemeClr val="bg1">
                    <a:lumMod val="50000"/>
                  </a:schemeClr>
                </a:solidFill>
              </a:rPr>
              <a:t>of</a:t>
            </a:r>
            <a:r>
              <a:rPr lang="de-DE" sz="2000" kern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kern="0" dirty="0" err="1" smtClean="0">
                <a:solidFill>
                  <a:schemeClr val="bg1">
                    <a:lumMod val="50000"/>
                  </a:schemeClr>
                </a:solidFill>
              </a:rPr>
              <a:t>tasks</a:t>
            </a:r>
            <a:r>
              <a:rPr lang="de-DE" sz="2000" kern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r>
              <a:rPr lang="de-DE" sz="2000" kern="0" dirty="0" err="1" smtClean="0">
                <a:solidFill>
                  <a:schemeClr val="bg1">
                    <a:lumMod val="50000"/>
                  </a:schemeClr>
                </a:solidFill>
              </a:rPr>
              <a:t>Privilege</a:t>
            </a:r>
            <a:r>
              <a:rPr lang="de-DE" sz="2000" kern="0" dirty="0" smtClean="0">
                <a:solidFill>
                  <a:schemeClr val="bg1">
                    <a:lumMod val="50000"/>
                  </a:schemeClr>
                </a:solidFill>
              </a:rPr>
              <a:t> Model - </a:t>
            </a:r>
            <a:r>
              <a:rPr lang="de-DE" sz="2000" kern="0" dirty="0" err="1" smtClean="0">
                <a:solidFill>
                  <a:schemeClr val="bg1">
                    <a:lumMod val="50000"/>
                  </a:schemeClr>
                </a:solidFill>
              </a:rPr>
              <a:t>Purpose</a:t>
            </a:r>
            <a:r>
              <a:rPr lang="de-DE" sz="2000" kern="0" dirty="0" smtClean="0">
                <a:solidFill>
                  <a:schemeClr val="bg1">
                    <a:lumMod val="50000"/>
                  </a:schemeClr>
                </a:solidFill>
              </a:rPr>
              <a:t>: </a:t>
            </a:r>
            <a:br>
              <a:rPr lang="de-DE" sz="2000" kern="0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sz="2000" kern="0" dirty="0" err="1" smtClean="0">
                <a:solidFill>
                  <a:schemeClr val="bg1">
                    <a:lumMod val="50000"/>
                  </a:schemeClr>
                </a:solidFill>
              </a:rPr>
              <a:t>Role-specific</a:t>
            </a:r>
            <a:r>
              <a:rPr lang="de-DE" sz="2000" kern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kern="0" dirty="0" err="1" smtClean="0">
                <a:solidFill>
                  <a:schemeClr val="bg1">
                    <a:lumMod val="50000"/>
                  </a:schemeClr>
                </a:solidFill>
              </a:rPr>
              <a:t>entitlements</a:t>
            </a:r>
            <a:r>
              <a:rPr lang="de-DE" sz="2000" kern="0" dirty="0" smtClean="0">
                <a:solidFill>
                  <a:schemeClr val="bg1">
                    <a:lumMod val="50000"/>
                  </a:schemeClr>
                </a:solidFill>
              </a:rPr>
              <a:t> in </a:t>
            </a:r>
            <a:r>
              <a:rPr lang="de-DE" sz="2000" kern="0" dirty="0" err="1" smtClean="0">
                <a:solidFill>
                  <a:schemeClr val="bg1">
                    <a:lumMod val="50000"/>
                  </a:schemeClr>
                </a:solidFill>
              </a:rPr>
              <a:t>conformance</a:t>
            </a:r>
            <a:r>
              <a:rPr lang="de-DE" sz="2000" kern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kern="0" dirty="0" err="1" smtClean="0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sz="2000" kern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kern="0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sz="2000" kern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kern="0" dirty="0" err="1" smtClean="0">
                <a:solidFill>
                  <a:schemeClr val="bg1">
                    <a:lumMod val="50000"/>
                  </a:schemeClr>
                </a:solidFill>
              </a:rPr>
              <a:t>tasks</a:t>
            </a:r>
            <a:r>
              <a:rPr lang="de-DE" sz="2000" kern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kern="0" dirty="0" err="1" smtClean="0">
                <a:solidFill>
                  <a:schemeClr val="bg1">
                    <a:lumMod val="50000"/>
                  </a:schemeClr>
                </a:solidFill>
              </a:rPr>
              <a:t>associated</a:t>
            </a:r>
            <a:r>
              <a:rPr lang="de-DE" sz="2000" kern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kern="0" dirty="0" err="1" smtClean="0">
                <a:solidFill>
                  <a:schemeClr val="bg1">
                    <a:lumMod val="50000"/>
                  </a:schemeClr>
                </a:solidFill>
              </a:rPr>
              <a:t>with</a:t>
            </a:r>
            <a:r>
              <a:rPr lang="de-DE" sz="2000" kern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kern="0" dirty="0" err="1" smtClean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sz="2000" kern="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000" kern="0" dirty="0" err="1" smtClean="0">
                <a:solidFill>
                  <a:schemeClr val="bg1">
                    <a:lumMod val="50000"/>
                  </a:schemeClr>
                </a:solidFill>
              </a:rPr>
              <a:t>role</a:t>
            </a:r>
            <a:endParaRPr lang="de-DE" sz="2000" kern="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59716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Reputation System - Functions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err="1" smtClean="0">
                <a:solidFill>
                  <a:schemeClr val="accent2"/>
                </a:solidFill>
              </a:rPr>
              <a:t>Badge</a:t>
            </a:r>
            <a:r>
              <a:rPr lang="de-DE" sz="2000" dirty="0" smtClean="0">
                <a:solidFill>
                  <a:schemeClr val="accent2"/>
                </a:solidFill>
              </a:rPr>
              <a:t> Model: </a:t>
            </a:r>
            <a:r>
              <a:rPr lang="de-DE" sz="2000" dirty="0" smtClean="0"/>
              <a:t>User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nominated</a:t>
            </a:r>
            <a:r>
              <a:rPr lang="de-DE" sz="2000" dirty="0" smtClean="0"/>
              <a:t> a </a:t>
            </a:r>
            <a:r>
              <a:rPr lang="de-DE" sz="2000" dirty="0" err="1" smtClean="0"/>
              <a:t>badge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defined</a:t>
            </a:r>
            <a:r>
              <a:rPr lang="de-DE" sz="2000" dirty="0" smtClean="0"/>
              <a:t> </a:t>
            </a:r>
            <a:r>
              <a:rPr lang="de-DE" sz="2000" dirty="0" err="1" smtClean="0"/>
              <a:t>achievements</a:t>
            </a:r>
            <a:r>
              <a:rPr lang="de-DE" sz="2000" dirty="0" smtClean="0"/>
              <a:t>. </a:t>
            </a:r>
            <a:r>
              <a:rPr lang="de-DE" sz="2000" dirty="0" err="1" smtClean="0"/>
              <a:t>Badges</a:t>
            </a:r>
            <a:r>
              <a:rPr lang="de-DE" sz="2000" dirty="0" smtClean="0"/>
              <a:t> will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defined</a:t>
            </a:r>
            <a:r>
              <a:rPr lang="de-DE" sz="2000" dirty="0" smtClean="0"/>
              <a:t> </a:t>
            </a:r>
            <a:r>
              <a:rPr lang="de-DE" sz="2000" dirty="0" err="1" smtClean="0"/>
              <a:t>by</a:t>
            </a:r>
            <a:r>
              <a:rPr lang="de-DE" sz="2000" dirty="0" smtClean="0"/>
              <a:t> </a:t>
            </a:r>
            <a:r>
              <a:rPr lang="de-DE" sz="2000" dirty="0" err="1" smtClean="0"/>
              <a:t>editors</a:t>
            </a:r>
            <a:r>
              <a:rPr lang="de-DE" sz="2000" dirty="0" smtClean="0"/>
              <a:t> on </a:t>
            </a:r>
            <a:r>
              <a:rPr lang="de-DE" sz="2000" dirty="0" err="1" smtClean="0"/>
              <a:t>basis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badge</a:t>
            </a:r>
            <a:r>
              <a:rPr lang="de-DE" sz="2000" dirty="0" smtClean="0"/>
              <a:t> </a:t>
            </a:r>
            <a:r>
              <a:rPr lang="de-DE" sz="2000" dirty="0" err="1" smtClean="0"/>
              <a:t>rules</a:t>
            </a:r>
            <a:r>
              <a:rPr lang="de-DE" sz="2000" dirty="0" smtClean="0"/>
              <a:t>. </a:t>
            </a:r>
            <a:r>
              <a:rPr lang="de-DE" sz="2000" dirty="0" err="1" smtClean="0"/>
              <a:t>Badge</a:t>
            </a:r>
            <a:r>
              <a:rPr lang="de-DE" sz="2000" dirty="0" smtClean="0"/>
              <a:t> </a:t>
            </a:r>
            <a:r>
              <a:rPr lang="de-DE" sz="2000" dirty="0" err="1" smtClean="0"/>
              <a:t>rules</a:t>
            </a:r>
            <a:r>
              <a:rPr lang="de-DE" sz="2000" dirty="0" smtClean="0"/>
              <a:t> </a:t>
            </a:r>
            <a:r>
              <a:rPr lang="de-DE" sz="2000" dirty="0" err="1" smtClean="0"/>
              <a:t>are</a:t>
            </a:r>
            <a:r>
              <a:rPr lang="de-DE" sz="2000" dirty="0" smtClean="0"/>
              <a:t> </a:t>
            </a:r>
            <a:r>
              <a:rPr lang="de-DE" sz="2000" dirty="0" err="1" smtClean="0"/>
              <a:t>based</a:t>
            </a:r>
            <a:r>
              <a:rPr lang="de-DE" sz="2000" dirty="0" smtClean="0"/>
              <a:t> on </a:t>
            </a:r>
            <a:r>
              <a:rPr lang="de-DE" sz="2000" dirty="0" err="1" smtClean="0"/>
              <a:t>events</a:t>
            </a:r>
            <a:r>
              <a:rPr lang="de-DE" sz="2000" dirty="0" smtClean="0"/>
              <a:t>. The </a:t>
            </a:r>
            <a:r>
              <a:rPr lang="de-DE" sz="2000" dirty="0" err="1" smtClean="0"/>
              <a:t>badges</a:t>
            </a:r>
            <a:r>
              <a:rPr lang="de-DE" sz="2000" dirty="0" smtClean="0"/>
              <a:t> will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nominated</a:t>
            </a:r>
            <a:r>
              <a:rPr lang="de-DE" sz="2000" dirty="0" smtClean="0"/>
              <a:t> </a:t>
            </a:r>
            <a:r>
              <a:rPr lang="de-DE" sz="2000" dirty="0" err="1" smtClean="0"/>
              <a:t>automatically</a:t>
            </a:r>
            <a:r>
              <a:rPr lang="de-DE" sz="2000" dirty="0"/>
              <a:t> </a:t>
            </a:r>
            <a:r>
              <a:rPr lang="de-DE" sz="2000" dirty="0" smtClean="0"/>
              <a:t>on </a:t>
            </a:r>
            <a:r>
              <a:rPr lang="de-DE" sz="2000" dirty="0" err="1" smtClean="0"/>
              <a:t>basis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badge</a:t>
            </a:r>
            <a:r>
              <a:rPr lang="de-DE" sz="2000" dirty="0" smtClean="0"/>
              <a:t> </a:t>
            </a:r>
            <a:r>
              <a:rPr lang="de-DE" sz="2000" dirty="0" err="1" smtClean="0"/>
              <a:t>rules</a:t>
            </a:r>
            <a:endParaRPr lang="de-DE" sz="2000" dirty="0" smtClean="0"/>
          </a:p>
          <a:p>
            <a:pPr lvl="1"/>
            <a:r>
              <a:rPr lang="de-DE" sz="1800" dirty="0" err="1" smtClean="0"/>
              <a:t>Badge</a:t>
            </a:r>
            <a:r>
              <a:rPr lang="de-DE" sz="1800" dirty="0" smtClean="0"/>
              <a:t> </a:t>
            </a:r>
            <a:r>
              <a:rPr lang="de-DE" sz="1800" dirty="0" err="1" smtClean="0"/>
              <a:t>template</a:t>
            </a:r>
            <a:r>
              <a:rPr lang="de-DE" sz="1800" dirty="0" smtClean="0"/>
              <a:t> </a:t>
            </a:r>
            <a:r>
              <a:rPr lang="de-DE" sz="1800" dirty="0" err="1" smtClean="0"/>
              <a:t>definition</a:t>
            </a:r>
            <a:r>
              <a:rPr lang="de-DE" sz="1800" dirty="0" smtClean="0"/>
              <a:t> (</a:t>
            </a:r>
            <a:r>
              <a:rPr lang="de-DE" sz="1800" dirty="0" err="1" smtClean="0"/>
              <a:t>master</a:t>
            </a:r>
            <a:r>
              <a:rPr lang="de-DE" sz="1800" dirty="0" smtClean="0"/>
              <a:t> &amp; </a:t>
            </a:r>
            <a:r>
              <a:rPr lang="de-DE" sz="1800" dirty="0" err="1" smtClean="0"/>
              <a:t>topic</a:t>
            </a:r>
            <a:r>
              <a:rPr lang="de-DE" sz="1800" dirty="0" smtClean="0"/>
              <a:t> </a:t>
            </a:r>
            <a:r>
              <a:rPr lang="de-DE" sz="1800" dirty="0" err="1" smtClean="0"/>
              <a:t>editor</a:t>
            </a:r>
            <a:r>
              <a:rPr lang="de-DE" sz="1800" dirty="0" smtClean="0"/>
              <a:t>), incl. </a:t>
            </a:r>
            <a:r>
              <a:rPr lang="de-DE" sz="1800" dirty="0" err="1" smtClean="0"/>
              <a:t>Badge</a:t>
            </a:r>
            <a:r>
              <a:rPr lang="de-DE" sz="1800" dirty="0" smtClean="0"/>
              <a:t> </a:t>
            </a:r>
            <a:r>
              <a:rPr lang="de-DE" sz="1800" dirty="0" err="1" smtClean="0"/>
              <a:t>nomination</a:t>
            </a:r>
            <a:r>
              <a:rPr lang="de-DE" sz="1800" dirty="0" smtClean="0"/>
              <a:t> </a:t>
            </a:r>
            <a:r>
              <a:rPr lang="de-DE" sz="1800" dirty="0" err="1" smtClean="0"/>
              <a:t>rules</a:t>
            </a:r>
            <a:endParaRPr lang="de-DE" sz="1800" dirty="0" smtClean="0"/>
          </a:p>
          <a:p>
            <a:pPr lvl="1"/>
            <a:r>
              <a:rPr lang="de-DE" sz="1800" dirty="0" err="1" smtClean="0"/>
              <a:t>Badge</a:t>
            </a:r>
            <a:r>
              <a:rPr lang="de-DE" sz="1800" dirty="0" smtClean="0"/>
              <a:t> </a:t>
            </a:r>
            <a:r>
              <a:rPr lang="de-DE" sz="1800" dirty="0" err="1" smtClean="0"/>
              <a:t>nominations</a:t>
            </a:r>
            <a:r>
              <a:rPr lang="de-DE" sz="1800" dirty="0" smtClean="0"/>
              <a:t> (</a:t>
            </a:r>
            <a:r>
              <a:rPr lang="de-DE" sz="1800" dirty="0" err="1" smtClean="0"/>
              <a:t>runtime</a:t>
            </a:r>
            <a:r>
              <a:rPr lang="de-DE" sz="1800" dirty="0" smtClean="0"/>
              <a:t>, event-</a:t>
            </a:r>
            <a:r>
              <a:rPr lang="de-DE" sz="1800" dirty="0" err="1" smtClean="0"/>
              <a:t>driven</a:t>
            </a:r>
            <a:r>
              <a:rPr lang="de-DE" sz="1800" dirty="0" smtClean="0"/>
              <a:t>, </a:t>
            </a:r>
            <a:r>
              <a:rPr lang="de-DE" sz="1800" dirty="0" err="1" smtClean="0"/>
              <a:t>automatic</a:t>
            </a:r>
            <a:r>
              <a:rPr lang="de-DE" sz="1800" dirty="0" smtClean="0"/>
              <a:t>)</a:t>
            </a:r>
          </a:p>
          <a:p>
            <a:pPr lvl="1"/>
            <a:r>
              <a:rPr lang="de-DE" sz="1800" dirty="0" smtClean="0"/>
              <a:t>„Expertise </a:t>
            </a:r>
            <a:r>
              <a:rPr lang="de-DE" sz="1800" dirty="0" err="1" smtClean="0"/>
              <a:t>Dashbord</a:t>
            </a:r>
            <a:r>
              <a:rPr lang="de-DE" sz="1800" dirty="0" smtClean="0"/>
              <a:t>“ (</a:t>
            </a:r>
            <a:r>
              <a:rPr lang="de-DE" sz="1800" dirty="0" err="1" smtClean="0"/>
              <a:t>user</a:t>
            </a:r>
            <a:r>
              <a:rPr lang="de-DE" sz="1800" dirty="0" smtClean="0"/>
              <a:t> </a:t>
            </a:r>
            <a:r>
              <a:rPr lang="de-DE" sz="1800" dirty="0" err="1" smtClean="0"/>
              <a:t>role</a:t>
            </a:r>
            <a:r>
              <a:rPr lang="de-DE" sz="1800" dirty="0" smtClean="0"/>
              <a:t>) </a:t>
            </a:r>
            <a:r>
              <a:rPr lang="de-DE" sz="1800" dirty="0" err="1" smtClean="0"/>
              <a:t>with</a:t>
            </a:r>
            <a:r>
              <a:rPr lang="de-DE" sz="1800" dirty="0" smtClean="0"/>
              <a:t> </a:t>
            </a:r>
            <a:r>
              <a:rPr lang="de-DE" sz="1800" dirty="0" err="1" smtClean="0"/>
              <a:t>nominated</a:t>
            </a:r>
            <a:r>
              <a:rPr lang="de-DE" sz="1800" dirty="0" smtClean="0"/>
              <a:t> </a:t>
            </a:r>
            <a:r>
              <a:rPr lang="de-DE" sz="1800" dirty="0" err="1" smtClean="0"/>
              <a:t>Badges</a:t>
            </a:r>
            <a:endParaRPr lang="de-DE" sz="1800" dirty="0" smtClean="0"/>
          </a:p>
          <a:p>
            <a:r>
              <a:rPr lang="de-DE" sz="2000" dirty="0" smtClean="0">
                <a:solidFill>
                  <a:schemeClr val="accent2"/>
                </a:solidFill>
              </a:rPr>
              <a:t>Scoring Model: </a:t>
            </a:r>
            <a:r>
              <a:rPr lang="de-DE" sz="2000" dirty="0" smtClean="0"/>
              <a:t>User </a:t>
            </a:r>
            <a:r>
              <a:rPr lang="de-DE" sz="2000" dirty="0" err="1" smtClean="0"/>
              <a:t>earn</a:t>
            </a:r>
            <a:r>
              <a:rPr lang="de-DE" sz="2000" dirty="0" smtClean="0"/>
              <a:t> </a:t>
            </a:r>
            <a:r>
              <a:rPr lang="de-DE" sz="2000" dirty="0" err="1" smtClean="0"/>
              <a:t>reputation</a:t>
            </a:r>
            <a:r>
              <a:rPr lang="de-DE" sz="2000" dirty="0" smtClean="0"/>
              <a:t> </a:t>
            </a:r>
            <a:r>
              <a:rPr lang="de-DE" sz="2000" dirty="0" err="1" smtClean="0"/>
              <a:t>points</a:t>
            </a:r>
            <a:r>
              <a:rPr lang="de-DE" sz="2000" dirty="0" smtClean="0"/>
              <a:t> in </a:t>
            </a:r>
            <a:r>
              <a:rPr lang="de-DE" sz="2000" dirty="0" err="1" smtClean="0"/>
              <a:t>case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defined</a:t>
            </a:r>
            <a:r>
              <a:rPr lang="de-DE" sz="2000" dirty="0" smtClean="0"/>
              <a:t> </a:t>
            </a:r>
            <a:r>
              <a:rPr lang="de-DE" sz="2000" dirty="0" err="1" smtClean="0"/>
              <a:t>events</a:t>
            </a:r>
            <a:r>
              <a:rPr lang="de-DE" sz="2000" dirty="0" smtClean="0"/>
              <a:t>. Reputation </a:t>
            </a:r>
            <a:r>
              <a:rPr lang="de-DE" sz="2000" dirty="0" err="1" smtClean="0"/>
              <a:t>points</a:t>
            </a:r>
            <a:r>
              <a:rPr lang="de-DE" sz="2000" dirty="0" smtClean="0"/>
              <a:t> </a:t>
            </a:r>
            <a:r>
              <a:rPr lang="de-DE" sz="2000" dirty="0" err="1" smtClean="0"/>
              <a:t>bookings</a:t>
            </a:r>
            <a:r>
              <a:rPr lang="de-DE" sz="2000" dirty="0" smtClean="0"/>
              <a:t> </a:t>
            </a:r>
            <a:r>
              <a:rPr lang="de-DE" sz="2000" dirty="0" err="1" smtClean="0"/>
              <a:t>are</a:t>
            </a:r>
            <a:r>
              <a:rPr lang="de-DE" sz="2000" dirty="0" smtClean="0"/>
              <a:t> </a:t>
            </a:r>
            <a:r>
              <a:rPr lang="de-DE" sz="2000" dirty="0" err="1" smtClean="0"/>
              <a:t>baked</a:t>
            </a:r>
            <a:r>
              <a:rPr lang="de-DE" sz="2000" dirty="0" smtClean="0"/>
              <a:t> </a:t>
            </a:r>
            <a:r>
              <a:rPr lang="de-DE" sz="2000" dirty="0" err="1" smtClean="0"/>
              <a:t>by</a:t>
            </a:r>
            <a:r>
              <a:rPr lang="de-DE" sz="2000" dirty="0" smtClean="0"/>
              <a:t> </a:t>
            </a:r>
            <a:r>
              <a:rPr lang="de-DE" sz="2000" dirty="0" err="1" smtClean="0"/>
              <a:t>reputation</a:t>
            </a:r>
            <a:r>
              <a:rPr lang="de-DE" sz="2000" dirty="0" smtClean="0"/>
              <a:t> </a:t>
            </a:r>
            <a:r>
              <a:rPr lang="de-DE" sz="2000" dirty="0" err="1" smtClean="0"/>
              <a:t>rules</a:t>
            </a:r>
            <a:r>
              <a:rPr lang="de-DE" sz="2000" dirty="0" smtClean="0"/>
              <a:t>. Reputation </a:t>
            </a:r>
            <a:r>
              <a:rPr lang="de-DE" sz="2000" dirty="0" err="1" smtClean="0"/>
              <a:t>rules</a:t>
            </a:r>
            <a:r>
              <a:rPr lang="de-DE" sz="2000" dirty="0" smtClean="0"/>
              <a:t> </a:t>
            </a:r>
            <a:r>
              <a:rPr lang="de-DE" sz="2000" dirty="0" err="1" smtClean="0"/>
              <a:t>cover</a:t>
            </a:r>
            <a:r>
              <a:rPr lang="de-DE" sz="2000" dirty="0" smtClean="0"/>
              <a:t> </a:t>
            </a:r>
            <a:r>
              <a:rPr lang="de-DE" sz="2000" dirty="0" err="1" smtClean="0"/>
              <a:t>quantity</a:t>
            </a:r>
            <a:r>
              <a:rPr lang="de-DE" sz="2000" dirty="0" smtClean="0"/>
              <a:t> (e.g. „Views Count“)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quality</a:t>
            </a:r>
            <a:r>
              <a:rPr lang="de-DE" sz="2000" dirty="0" smtClean="0"/>
              <a:t> (e.g. „Like Ratio“)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contributions</a:t>
            </a:r>
            <a:r>
              <a:rPr lang="de-DE" sz="2000" dirty="0"/>
              <a:t>. </a:t>
            </a:r>
            <a:r>
              <a:rPr lang="de-DE" sz="2000" dirty="0" err="1"/>
              <a:t>Example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events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: Publishing </a:t>
            </a:r>
            <a:r>
              <a:rPr lang="de-DE" sz="2000" dirty="0" err="1"/>
              <a:t>of</a:t>
            </a:r>
            <a:r>
              <a:rPr lang="de-DE" sz="2000" dirty="0"/>
              <a:t> a Topic / Film, Review </a:t>
            </a:r>
            <a:r>
              <a:rPr lang="de-DE" sz="2000" dirty="0" err="1"/>
              <a:t>of</a:t>
            </a:r>
            <a:r>
              <a:rPr lang="de-DE" sz="2000" dirty="0"/>
              <a:t> a Topic / Film, Publishing </a:t>
            </a:r>
            <a:r>
              <a:rPr lang="de-DE" sz="2000" dirty="0" err="1"/>
              <a:t>of</a:t>
            </a:r>
            <a:r>
              <a:rPr lang="de-DE" sz="2000" dirty="0"/>
              <a:t> Trainings / Quizz, </a:t>
            </a:r>
            <a:r>
              <a:rPr lang="de-DE" sz="2000" dirty="0" err="1"/>
              <a:t>Answer</a:t>
            </a:r>
            <a:r>
              <a:rPr lang="de-DE" sz="2000" dirty="0"/>
              <a:t> a </a:t>
            </a:r>
            <a:r>
              <a:rPr lang="de-DE" sz="2000" dirty="0" err="1"/>
              <a:t>Question</a:t>
            </a:r>
            <a:endParaRPr lang="de-DE" sz="2000" dirty="0"/>
          </a:p>
          <a:p>
            <a:pPr lvl="1"/>
            <a:r>
              <a:rPr lang="de-DE" sz="1800" dirty="0" smtClean="0"/>
              <a:t>Reputation </a:t>
            </a:r>
            <a:r>
              <a:rPr lang="de-DE" sz="1800" dirty="0" err="1" smtClean="0"/>
              <a:t>account</a:t>
            </a:r>
            <a:r>
              <a:rPr lang="de-DE" sz="1800" dirty="0" smtClean="0"/>
              <a:t> &amp; score</a:t>
            </a:r>
          </a:p>
          <a:p>
            <a:pPr lvl="1"/>
            <a:r>
              <a:rPr lang="de-DE" sz="1800" dirty="0" smtClean="0"/>
              <a:t>Reputation </a:t>
            </a:r>
            <a:r>
              <a:rPr lang="de-DE" sz="1800" dirty="0" err="1" smtClean="0"/>
              <a:t>points</a:t>
            </a:r>
            <a:r>
              <a:rPr lang="de-DE" sz="1800" dirty="0" smtClean="0"/>
              <a:t> </a:t>
            </a:r>
            <a:r>
              <a:rPr lang="de-DE" sz="1800" dirty="0" err="1" smtClean="0"/>
              <a:t>allocation</a:t>
            </a:r>
            <a:r>
              <a:rPr lang="de-DE" sz="1800" dirty="0" smtClean="0"/>
              <a:t> </a:t>
            </a:r>
            <a:r>
              <a:rPr lang="de-DE" sz="1800" dirty="0" err="1" smtClean="0"/>
              <a:t>rules</a:t>
            </a:r>
            <a:endParaRPr lang="de-DE" sz="1800" dirty="0" smtClean="0"/>
          </a:p>
          <a:p>
            <a:pPr lvl="1"/>
            <a:r>
              <a:rPr lang="de-DE" sz="1800" dirty="0" smtClean="0"/>
              <a:t>Reputation </a:t>
            </a:r>
            <a:r>
              <a:rPr lang="de-DE" sz="1800" dirty="0" err="1" smtClean="0"/>
              <a:t>points</a:t>
            </a:r>
            <a:r>
              <a:rPr lang="de-DE" sz="1800" dirty="0" smtClean="0"/>
              <a:t> </a:t>
            </a:r>
            <a:r>
              <a:rPr lang="de-DE" sz="1800" dirty="0" err="1" smtClean="0"/>
              <a:t>bookings</a:t>
            </a:r>
            <a:endParaRPr lang="de-DE" sz="1800" dirty="0" smtClean="0"/>
          </a:p>
          <a:p>
            <a:pPr lvl="1"/>
            <a:r>
              <a:rPr lang="de-DE" sz="1800" dirty="0" smtClean="0"/>
              <a:t>„Expertise </a:t>
            </a:r>
            <a:r>
              <a:rPr lang="de-DE" sz="1800" dirty="0" err="1" smtClean="0"/>
              <a:t>Dashbord</a:t>
            </a:r>
            <a:r>
              <a:rPr lang="de-DE" sz="1800" dirty="0" smtClean="0"/>
              <a:t>“ (</a:t>
            </a:r>
            <a:r>
              <a:rPr lang="de-DE" sz="1800" dirty="0" err="1" smtClean="0"/>
              <a:t>user</a:t>
            </a:r>
            <a:r>
              <a:rPr lang="de-DE" sz="1800" dirty="0" smtClean="0"/>
              <a:t> </a:t>
            </a:r>
            <a:r>
              <a:rPr lang="de-DE" sz="1800" dirty="0" err="1" smtClean="0"/>
              <a:t>role</a:t>
            </a:r>
            <a:r>
              <a:rPr lang="de-DE" sz="1800" dirty="0" smtClean="0"/>
              <a:t>) </a:t>
            </a:r>
            <a:r>
              <a:rPr lang="de-DE" sz="1800" dirty="0" err="1" smtClean="0"/>
              <a:t>with</a:t>
            </a:r>
            <a:r>
              <a:rPr lang="de-DE" sz="1800" dirty="0" smtClean="0"/>
              <a:t> </a:t>
            </a:r>
            <a:r>
              <a:rPr lang="de-DE" sz="1800" dirty="0" err="1" smtClean="0"/>
              <a:t>historic</a:t>
            </a:r>
            <a:r>
              <a:rPr lang="de-DE" sz="1800" dirty="0" smtClean="0"/>
              <a:t> &amp; </a:t>
            </a:r>
            <a:r>
              <a:rPr lang="de-DE" sz="1800" dirty="0" err="1" smtClean="0"/>
              <a:t>actual</a:t>
            </a:r>
            <a:r>
              <a:rPr lang="de-DE" sz="1800" dirty="0" smtClean="0"/>
              <a:t> Reputation </a:t>
            </a:r>
            <a:r>
              <a:rPr lang="de-DE" sz="1800" dirty="0" err="1" smtClean="0"/>
              <a:t>Scores</a:t>
            </a:r>
            <a:r>
              <a:rPr lang="de-DE" sz="1800" dirty="0" smtClean="0"/>
              <a:t> &amp; Bookings</a:t>
            </a:r>
          </a:p>
          <a:p>
            <a:endParaRPr lang="de-DE" sz="2000" dirty="0" smtClean="0"/>
          </a:p>
          <a:p>
            <a:pPr lvl="2"/>
            <a:endParaRPr lang="de-DE" sz="1600" dirty="0" smtClean="0"/>
          </a:p>
          <a:p>
            <a:pPr lvl="2"/>
            <a:endParaRPr lang="de-DE" sz="1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041668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1" y="1064902"/>
            <a:ext cx="9088119" cy="598863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Reputation System – </a:t>
            </a:r>
            <a:r>
              <a:rPr lang="de-DE" dirty="0" err="1"/>
              <a:t>Badge</a:t>
            </a:r>
            <a:r>
              <a:rPr lang="de-DE" dirty="0"/>
              <a:t> </a:t>
            </a:r>
            <a:r>
              <a:rPr lang="de-DE" dirty="0" smtClean="0"/>
              <a:t>Model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29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798320" y="4800599"/>
            <a:ext cx="6484620" cy="2247901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7" name="Textfeld 6"/>
          <p:cNvSpPr txBox="1"/>
          <p:nvPr/>
        </p:nvSpPr>
        <p:spPr>
          <a:xfrm>
            <a:off x="4920322" y="1803060"/>
            <a:ext cx="1787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Definition </a:t>
            </a:r>
            <a:r>
              <a:rPr lang="de-DE" dirty="0" err="1" smtClean="0">
                <a:solidFill>
                  <a:srgbClr val="C00000"/>
                </a:solidFill>
              </a:rPr>
              <a:t>of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err="1" smtClean="0">
                <a:solidFill>
                  <a:srgbClr val="C00000"/>
                </a:solidFill>
              </a:rPr>
              <a:t>Badges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8527905" y="5675506"/>
            <a:ext cx="752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C00000"/>
                </a:solidFill>
              </a:rPr>
              <a:t>Badge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</a:p>
          <a:p>
            <a:r>
              <a:rPr lang="de-DE" dirty="0" err="1" smtClean="0">
                <a:solidFill>
                  <a:srgbClr val="C00000"/>
                </a:solidFill>
              </a:rPr>
              <a:t>Rule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790700" y="2362201"/>
            <a:ext cx="6484620" cy="2380026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10" name="Textfeld 9"/>
          <p:cNvSpPr txBox="1"/>
          <p:nvPr/>
        </p:nvSpPr>
        <p:spPr>
          <a:xfrm>
            <a:off x="8322663" y="3128203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C00000"/>
                </a:solidFill>
              </a:rPr>
              <a:t>Badge</a:t>
            </a:r>
            <a:r>
              <a:rPr lang="de-DE" dirty="0" smtClean="0">
                <a:solidFill>
                  <a:srgbClr val="C00000"/>
                </a:solidFill>
              </a:rPr>
              <a:t/>
            </a:r>
            <a:br>
              <a:rPr lang="de-DE" dirty="0" smtClean="0">
                <a:solidFill>
                  <a:srgbClr val="C00000"/>
                </a:solidFill>
              </a:rPr>
            </a:br>
            <a:r>
              <a:rPr lang="de-DE" dirty="0" err="1" smtClean="0">
                <a:solidFill>
                  <a:srgbClr val="C00000"/>
                </a:solidFill>
              </a:rPr>
              <a:t>Meta</a:t>
            </a:r>
            <a:r>
              <a:rPr lang="de-DE" dirty="0" smtClean="0">
                <a:solidFill>
                  <a:srgbClr val="C00000"/>
                </a:solidFill>
              </a:rPr>
              <a:t> Data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1" name="Rechteck 10"/>
          <p:cNvSpPr/>
          <p:nvPr/>
        </p:nvSpPr>
        <p:spPr bwMode="auto">
          <a:xfrm>
            <a:off x="2720340" y="4434840"/>
            <a:ext cx="4099560" cy="307388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12" name="Textfeld 11"/>
          <p:cNvSpPr txBox="1"/>
          <p:nvPr/>
        </p:nvSpPr>
        <p:spPr>
          <a:xfrm>
            <a:off x="6909935" y="4395346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C00000"/>
                </a:solidFill>
              </a:rPr>
              <a:t>Badge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smtClean="0">
                <a:solidFill>
                  <a:srgbClr val="C00000"/>
                </a:solidFill>
              </a:rPr>
              <a:t>Icon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28203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Value Proposition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E5D89B7D-BE49-40AB-B459-F8DB6D439979}" type="slidenum">
              <a:rPr lang="de-DE" smtClean="0"/>
              <a:pPr/>
              <a:t>3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5" name="Flussdiagramm: Alternativer Prozess 14"/>
          <p:cNvSpPr/>
          <p:nvPr/>
        </p:nvSpPr>
        <p:spPr bwMode="auto">
          <a:xfrm>
            <a:off x="201478" y="1492348"/>
            <a:ext cx="9492712" cy="5388899"/>
          </a:xfrm>
          <a:prstGeom prst="flowChartAlternateProcess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lIns="72000" rIns="72000" rtlCol="0" anchor="ctr"/>
          <a:lstStyle/>
          <a:p>
            <a:pPr>
              <a:lnSpc>
                <a:spcPct val="150000"/>
              </a:lnSpc>
            </a:pPr>
            <a:endParaRPr lang="de-DE" sz="2400" b="1" dirty="0" smtClean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endParaRPr lang="de-DE" sz="2400" b="1" dirty="0">
              <a:solidFill>
                <a:schemeClr val="accent2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020" y="1093154"/>
            <a:ext cx="3451860" cy="706226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706289" y="1662880"/>
            <a:ext cx="2275558" cy="4886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200"/>
              </a:lnSpc>
            </a:pPr>
            <a:r>
              <a:rPr lang="de-DE" sz="2800" b="1" dirty="0" err="1">
                <a:solidFill>
                  <a:srgbClr val="00B0F0"/>
                </a:solidFill>
              </a:rPr>
              <a:t>Build</a:t>
            </a:r>
            <a:r>
              <a:rPr lang="de-DE" sz="2800" b="1" dirty="0">
                <a:solidFill>
                  <a:srgbClr val="00B0F0"/>
                </a:solidFill>
              </a:rPr>
              <a:t> </a:t>
            </a:r>
          </a:p>
          <a:p>
            <a:pPr>
              <a:lnSpc>
                <a:spcPts val="4200"/>
              </a:lnSpc>
            </a:pPr>
            <a:r>
              <a:rPr lang="de-DE" sz="2800" b="1" dirty="0" err="1">
                <a:solidFill>
                  <a:srgbClr val="008000"/>
                </a:solidFill>
              </a:rPr>
              <a:t>collectively</a:t>
            </a:r>
            <a:r>
              <a:rPr lang="de-DE" sz="2800" b="1" dirty="0">
                <a:solidFill>
                  <a:srgbClr val="008000"/>
                </a:solidFill>
              </a:rPr>
              <a:t>,</a:t>
            </a:r>
          </a:p>
          <a:p>
            <a:pPr>
              <a:lnSpc>
                <a:spcPts val="4200"/>
              </a:lnSpc>
            </a:pPr>
            <a:r>
              <a:rPr lang="de-DE" sz="2800" b="1" dirty="0" err="1">
                <a:solidFill>
                  <a:srgbClr val="7030A0"/>
                </a:solidFill>
              </a:rPr>
              <a:t>continously</a:t>
            </a:r>
            <a:r>
              <a:rPr lang="de-DE" sz="2800" b="1" dirty="0">
                <a:solidFill>
                  <a:srgbClr val="7030A0"/>
                </a:solidFill>
              </a:rPr>
              <a:t>,</a:t>
            </a:r>
          </a:p>
          <a:p>
            <a:pPr>
              <a:lnSpc>
                <a:spcPts val="4200"/>
              </a:lnSpc>
            </a:pPr>
            <a:r>
              <a:rPr lang="de-DE" sz="2800" b="1" dirty="0" err="1">
                <a:solidFill>
                  <a:srgbClr val="663300"/>
                </a:solidFill>
              </a:rPr>
              <a:t>efficiently</a:t>
            </a:r>
            <a:r>
              <a:rPr lang="de-DE" sz="2800" b="1" dirty="0">
                <a:solidFill>
                  <a:srgbClr val="663300"/>
                </a:solidFill>
              </a:rPr>
              <a:t>,</a:t>
            </a:r>
          </a:p>
          <a:p>
            <a:pPr>
              <a:lnSpc>
                <a:spcPts val="4200"/>
              </a:lnSpc>
            </a:pPr>
            <a:r>
              <a:rPr lang="de-DE" sz="2800" b="1" dirty="0">
                <a:solidFill>
                  <a:schemeClr val="accent2"/>
                </a:solidFill>
              </a:rPr>
              <a:t>open,</a:t>
            </a:r>
            <a:endParaRPr lang="de-DE" sz="2800" b="1" dirty="0">
              <a:solidFill>
                <a:srgbClr val="C00000"/>
              </a:solidFill>
            </a:endParaRPr>
          </a:p>
          <a:p>
            <a:pPr>
              <a:lnSpc>
                <a:spcPts val="4200"/>
              </a:lnSpc>
            </a:pPr>
            <a:r>
              <a:rPr lang="de-DE" sz="2800" b="1" dirty="0" err="1">
                <a:solidFill>
                  <a:srgbClr val="C00000"/>
                </a:solidFill>
              </a:rPr>
              <a:t>sustainable</a:t>
            </a:r>
            <a:r>
              <a:rPr lang="de-DE" sz="2800" b="1" dirty="0">
                <a:solidFill>
                  <a:srgbClr val="C00000"/>
                </a:solidFill>
              </a:rPr>
              <a:t>,</a:t>
            </a:r>
          </a:p>
          <a:p>
            <a:pPr>
              <a:lnSpc>
                <a:spcPts val="4200"/>
              </a:lnSpc>
            </a:pPr>
            <a:r>
              <a:rPr lang="de-DE" sz="2800" b="1" dirty="0" err="1">
                <a:solidFill>
                  <a:srgbClr val="002060"/>
                </a:solidFill>
              </a:rPr>
              <a:t>scalable</a:t>
            </a:r>
            <a:r>
              <a:rPr lang="de-DE" sz="2800" b="1" dirty="0">
                <a:solidFill>
                  <a:srgbClr val="002060"/>
                </a:solidFill>
              </a:rPr>
              <a:t>,</a:t>
            </a:r>
            <a:r>
              <a:rPr lang="de-DE" sz="2800" b="1" dirty="0">
                <a:solidFill>
                  <a:schemeClr val="accent2"/>
                </a:solidFill>
              </a:rPr>
              <a:t> </a:t>
            </a:r>
          </a:p>
          <a:p>
            <a:pPr>
              <a:lnSpc>
                <a:spcPts val="4200"/>
              </a:lnSpc>
            </a:pPr>
            <a:r>
              <a:rPr lang="de-DE" sz="2800" b="1" dirty="0" err="1">
                <a:solidFill>
                  <a:srgbClr val="00B0F0"/>
                </a:solidFill>
              </a:rPr>
              <a:t>corporate</a:t>
            </a:r>
            <a:endParaRPr lang="de-DE" sz="2800" b="1" dirty="0">
              <a:solidFill>
                <a:srgbClr val="00B0F0"/>
              </a:solidFill>
            </a:endParaRPr>
          </a:p>
          <a:p>
            <a:pPr>
              <a:lnSpc>
                <a:spcPts val="4200"/>
              </a:lnSpc>
            </a:pPr>
            <a:r>
              <a:rPr lang="de-DE" sz="2800" b="1" dirty="0" err="1">
                <a:solidFill>
                  <a:srgbClr val="00B0F0"/>
                </a:solidFill>
              </a:rPr>
              <a:t>knowledge</a:t>
            </a:r>
            <a:r>
              <a:rPr lang="de-DE" sz="2800" b="1" dirty="0">
                <a:solidFill>
                  <a:srgbClr val="00B0F0"/>
                </a:solidFill>
              </a:rPr>
              <a:t>!</a:t>
            </a:r>
            <a:endParaRPr lang="de-DE" sz="2800" b="1" dirty="0">
              <a:solidFill>
                <a:schemeClr val="accent2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792757" y="2277537"/>
            <a:ext cx="5014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/>
              <a:t>user-</a:t>
            </a:r>
            <a:r>
              <a:rPr lang="de-DE" sz="2400" dirty="0" err="1"/>
              <a:t>generated</a:t>
            </a:r>
            <a:r>
              <a:rPr lang="de-DE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de-DE" sz="2400" dirty="0">
                <a:solidFill>
                  <a:schemeClr val="bg1">
                    <a:lumMod val="50000"/>
                  </a:schemeClr>
                </a:solidFill>
              </a:rPr>
              <a:t> editor-</a:t>
            </a:r>
            <a:r>
              <a:rPr lang="de-DE" sz="2400" dirty="0" err="1">
                <a:solidFill>
                  <a:schemeClr val="bg1">
                    <a:lumMod val="50000"/>
                  </a:schemeClr>
                </a:solidFill>
              </a:rPr>
              <a:t>generated</a:t>
            </a:r>
            <a:endParaRPr lang="de-DE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Pfeil nach rechts 4"/>
          <p:cNvSpPr/>
          <p:nvPr/>
        </p:nvSpPr>
        <p:spPr bwMode="auto">
          <a:xfrm flipH="1">
            <a:off x="3124294" y="2335828"/>
            <a:ext cx="588977" cy="327660"/>
          </a:xfrm>
          <a:prstGeom prst="rightArrow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10" name="Textfeld 9"/>
          <p:cNvSpPr txBox="1"/>
          <p:nvPr/>
        </p:nvSpPr>
        <p:spPr>
          <a:xfrm>
            <a:off x="3792757" y="3883836"/>
            <a:ext cx="5184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/>
              <a:t>open</a:t>
            </a:r>
            <a:r>
              <a:rPr lang="de-DE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de-DE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1">
                    <a:lumMod val="50000"/>
                  </a:schemeClr>
                </a:solidFill>
              </a:rPr>
              <a:t>proprietary</a:t>
            </a:r>
            <a:r>
              <a:rPr lang="de-DE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400" dirty="0" err="1"/>
              <a:t>intellectual</a:t>
            </a:r>
            <a:r>
              <a:rPr lang="de-DE" sz="2400" dirty="0"/>
              <a:t> </a:t>
            </a:r>
            <a:r>
              <a:rPr lang="de-DE" sz="2400" dirty="0" err="1"/>
              <a:t>asset</a:t>
            </a:r>
            <a:endParaRPr lang="de-DE" sz="2400" dirty="0"/>
          </a:p>
        </p:txBody>
      </p:sp>
      <p:sp>
        <p:nvSpPr>
          <p:cNvPr id="11" name="Pfeil nach rechts 10"/>
          <p:cNvSpPr/>
          <p:nvPr/>
        </p:nvSpPr>
        <p:spPr bwMode="auto">
          <a:xfrm flipH="1">
            <a:off x="3139678" y="4475232"/>
            <a:ext cx="588977" cy="327660"/>
          </a:xfrm>
          <a:prstGeom prst="rightArrow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13" name="Textfeld 12"/>
          <p:cNvSpPr txBox="1"/>
          <p:nvPr/>
        </p:nvSpPr>
        <p:spPr>
          <a:xfrm>
            <a:off x="3792757" y="2812970"/>
            <a:ext cx="4397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/>
              <a:t>permanent</a:t>
            </a:r>
            <a:r>
              <a:rPr lang="de-DE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de-DE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1">
                    <a:lumMod val="50000"/>
                  </a:schemeClr>
                </a:solidFill>
              </a:rPr>
              <a:t>discrete</a:t>
            </a:r>
            <a:r>
              <a:rPr lang="de-DE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400" dirty="0" err="1"/>
              <a:t>learning</a:t>
            </a:r>
            <a:endParaRPr lang="de-DE" sz="2400" dirty="0"/>
          </a:p>
        </p:txBody>
      </p:sp>
      <p:sp>
        <p:nvSpPr>
          <p:cNvPr id="16" name="Pfeil nach rechts 15"/>
          <p:cNvSpPr/>
          <p:nvPr/>
        </p:nvSpPr>
        <p:spPr bwMode="auto">
          <a:xfrm flipH="1">
            <a:off x="3139678" y="2870679"/>
            <a:ext cx="588977" cy="327660"/>
          </a:xfrm>
          <a:prstGeom prst="rightArrow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17" name="Textfeld 16"/>
          <p:cNvSpPr txBox="1"/>
          <p:nvPr/>
        </p:nvSpPr>
        <p:spPr>
          <a:xfrm>
            <a:off x="3792757" y="3348403"/>
            <a:ext cx="3740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 err="1"/>
              <a:t>massively</a:t>
            </a:r>
            <a:r>
              <a:rPr lang="de-DE" sz="2400" dirty="0"/>
              <a:t> online </a:t>
            </a:r>
            <a:r>
              <a:rPr lang="de-DE" sz="2400" dirty="0" err="1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de-DE" sz="2400" dirty="0">
                <a:solidFill>
                  <a:schemeClr val="bg1">
                    <a:lumMod val="50000"/>
                  </a:schemeClr>
                </a:solidFill>
              </a:rPr>
              <a:t> offline</a:t>
            </a:r>
          </a:p>
        </p:txBody>
      </p:sp>
      <p:sp>
        <p:nvSpPr>
          <p:cNvPr id="18" name="Pfeil nach rechts 17"/>
          <p:cNvSpPr/>
          <p:nvPr/>
        </p:nvSpPr>
        <p:spPr bwMode="auto">
          <a:xfrm flipH="1">
            <a:off x="3139678" y="3405530"/>
            <a:ext cx="588977" cy="327660"/>
          </a:xfrm>
          <a:prstGeom prst="rightArrow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19" name="Textfeld 18"/>
          <p:cNvSpPr txBox="1"/>
          <p:nvPr/>
        </p:nvSpPr>
        <p:spPr>
          <a:xfrm>
            <a:off x="3792757" y="4419269"/>
            <a:ext cx="4564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 err="1"/>
              <a:t>long</a:t>
            </a:r>
            <a:r>
              <a:rPr lang="de-DE" sz="2400" dirty="0"/>
              <a:t>-term</a:t>
            </a:r>
            <a:r>
              <a:rPr lang="de-DE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de-DE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1">
                    <a:lumMod val="50000"/>
                  </a:schemeClr>
                </a:solidFill>
              </a:rPr>
              <a:t>short</a:t>
            </a:r>
            <a:r>
              <a:rPr lang="de-DE" sz="2400" dirty="0">
                <a:solidFill>
                  <a:schemeClr val="bg1">
                    <a:lumMod val="50000"/>
                  </a:schemeClr>
                </a:solidFill>
              </a:rPr>
              <a:t>-term </a:t>
            </a:r>
            <a:r>
              <a:rPr lang="de-DE" sz="2400" dirty="0" err="1"/>
              <a:t>memory</a:t>
            </a:r>
            <a:endParaRPr lang="de-DE" sz="2400" dirty="0"/>
          </a:p>
        </p:txBody>
      </p:sp>
      <p:sp>
        <p:nvSpPr>
          <p:cNvPr id="20" name="Pfeil nach rechts 19"/>
          <p:cNvSpPr/>
          <p:nvPr/>
        </p:nvSpPr>
        <p:spPr bwMode="auto">
          <a:xfrm flipH="1">
            <a:off x="3134172" y="3940381"/>
            <a:ext cx="588977" cy="327660"/>
          </a:xfrm>
          <a:prstGeom prst="rightArrow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21" name="Textfeld 20"/>
          <p:cNvSpPr txBox="1"/>
          <p:nvPr/>
        </p:nvSpPr>
        <p:spPr>
          <a:xfrm>
            <a:off x="3792757" y="4954700"/>
            <a:ext cx="35076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 err="1"/>
              <a:t>broad</a:t>
            </a:r>
            <a:r>
              <a:rPr lang="de-DE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1">
                    <a:lumMod val="50000"/>
                  </a:schemeClr>
                </a:solidFill>
              </a:rPr>
              <a:t>vs</a:t>
            </a:r>
            <a:r>
              <a:rPr lang="de-DE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1">
                    <a:lumMod val="50000"/>
                  </a:schemeClr>
                </a:solidFill>
              </a:rPr>
              <a:t>small</a:t>
            </a:r>
            <a:r>
              <a:rPr lang="de-DE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2400" dirty="0" err="1"/>
              <a:t>audience</a:t>
            </a:r>
            <a:endParaRPr lang="de-DE" sz="2400" dirty="0"/>
          </a:p>
        </p:txBody>
      </p:sp>
      <p:sp>
        <p:nvSpPr>
          <p:cNvPr id="22" name="Pfeil nach rechts 21"/>
          <p:cNvSpPr/>
          <p:nvPr/>
        </p:nvSpPr>
        <p:spPr bwMode="auto">
          <a:xfrm flipH="1">
            <a:off x="3139678" y="5010082"/>
            <a:ext cx="588977" cy="327660"/>
          </a:xfrm>
          <a:prstGeom prst="rightArrow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7" name="Textfeld 6"/>
          <p:cNvSpPr txBox="1"/>
          <p:nvPr/>
        </p:nvSpPr>
        <p:spPr>
          <a:xfrm>
            <a:off x="3792757" y="6560800"/>
            <a:ext cx="5374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*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grey-coloured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text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represents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current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200" dirty="0" err="1">
                <a:solidFill>
                  <a:schemeClr val="bg1">
                    <a:lumMod val="50000"/>
                  </a:schemeClr>
                </a:solidFill>
              </a:rPr>
              <a:t>situation</a:t>
            </a:r>
            <a:r>
              <a:rPr lang="de-DE" sz="1200" dirty="0">
                <a:solidFill>
                  <a:schemeClr val="bg1">
                    <a:lumMod val="50000"/>
                  </a:schemeClr>
                </a:solidFill>
              </a:rPr>
              <a:t> in </a:t>
            </a: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many</a:t>
            </a:r>
            <a:r>
              <a:rPr lang="de-DE" sz="1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sz="1200" dirty="0" err="1" smtClean="0">
                <a:solidFill>
                  <a:schemeClr val="bg1">
                    <a:lumMod val="50000"/>
                  </a:schemeClr>
                </a:solidFill>
              </a:rPr>
              <a:t>organizations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64683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30</a:t>
            </a:fld>
            <a:endParaRPr lang="de-DE">
              <a:solidFill>
                <a:schemeClr val="tx1"/>
              </a:solidFill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557003" y="1218959"/>
            <a:ext cx="8076457" cy="614996"/>
            <a:chOff x="557003" y="1488934"/>
            <a:chExt cx="7818255" cy="614996"/>
          </a:xfrm>
          <a:noFill/>
        </p:grpSpPr>
        <p:sp>
          <p:nvSpPr>
            <p:cNvPr id="5" name="Rechteck 4"/>
            <p:cNvSpPr/>
            <p:nvPr/>
          </p:nvSpPr>
          <p:spPr bwMode="auto">
            <a:xfrm>
              <a:off x="1424199" y="1488935"/>
              <a:ext cx="6951059" cy="614995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 err="1" smtClean="0"/>
                <a:t>Product</a:t>
              </a:r>
              <a:r>
                <a:rPr lang="de-DE" sz="2400" dirty="0" smtClean="0"/>
                <a:t> </a:t>
              </a:r>
              <a:r>
                <a:rPr lang="de-DE" sz="2400" dirty="0" err="1" smtClean="0"/>
                <a:t>Overview</a:t>
              </a:r>
              <a:endParaRPr lang="de-DE" sz="2400" dirty="0"/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557003" y="1488934"/>
              <a:ext cx="689170" cy="614995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 smtClean="0"/>
                <a:t>1</a:t>
              </a:r>
              <a:endParaRPr lang="de-DE" sz="2400" dirty="0"/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557003" y="3285836"/>
            <a:ext cx="8076457" cy="614996"/>
            <a:chOff x="557003" y="2458630"/>
            <a:chExt cx="7818255" cy="614996"/>
          </a:xfrm>
        </p:grpSpPr>
        <p:sp>
          <p:nvSpPr>
            <p:cNvPr id="7" name="Rechteck 6"/>
            <p:cNvSpPr/>
            <p:nvPr/>
          </p:nvSpPr>
          <p:spPr bwMode="auto">
            <a:xfrm>
              <a:off x="1424199" y="2458631"/>
              <a:ext cx="6951059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 err="1"/>
                <a:t>Authoring</a:t>
              </a:r>
              <a:endParaRPr lang="de-DE" sz="2400" dirty="0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557003" y="2458630"/>
              <a:ext cx="689170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 smtClean="0"/>
                <a:t>4</a:t>
              </a:r>
              <a:endParaRPr lang="de-DE" sz="2400" dirty="0"/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557003" y="3974795"/>
            <a:ext cx="8076457" cy="614996"/>
            <a:chOff x="557003" y="3428326"/>
            <a:chExt cx="7818255" cy="614996"/>
          </a:xfrm>
        </p:grpSpPr>
        <p:sp>
          <p:nvSpPr>
            <p:cNvPr id="8" name="Rechteck 7"/>
            <p:cNvSpPr/>
            <p:nvPr/>
          </p:nvSpPr>
          <p:spPr bwMode="auto">
            <a:xfrm>
              <a:off x="1424199" y="3428327"/>
              <a:ext cx="6951059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 err="1"/>
                <a:t>Editing</a:t>
              </a:r>
              <a:r>
                <a:rPr lang="de-DE" sz="2400" dirty="0"/>
                <a:t> </a:t>
              </a:r>
              <a:r>
                <a:rPr lang="de-DE" sz="2400" dirty="0" smtClean="0"/>
                <a:t>(</a:t>
              </a:r>
              <a:r>
                <a:rPr lang="de-DE" sz="2400" dirty="0" err="1" smtClean="0"/>
                <a:t>ReExploring</a:t>
              </a:r>
              <a:r>
                <a:rPr lang="de-DE" sz="2400" dirty="0" smtClean="0"/>
                <a:t>, Topic </a:t>
              </a:r>
              <a:r>
                <a:rPr lang="de-DE" sz="2400" dirty="0" err="1" smtClean="0"/>
                <a:t>Editing</a:t>
              </a:r>
              <a:r>
                <a:rPr lang="de-DE" sz="2400" dirty="0" smtClean="0"/>
                <a:t>, Master </a:t>
              </a:r>
              <a:r>
                <a:rPr lang="de-DE" sz="2400" dirty="0" err="1" smtClean="0"/>
                <a:t>Editing</a:t>
              </a:r>
              <a:r>
                <a:rPr lang="de-DE" sz="2400" dirty="0" smtClean="0"/>
                <a:t>)</a:t>
              </a:r>
              <a:endParaRPr lang="de-DE" sz="2400" dirty="0"/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557003" y="3428326"/>
              <a:ext cx="689170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 smtClean="0"/>
                <a:t>5</a:t>
              </a:r>
              <a:endParaRPr lang="de-DE" sz="2400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57003" y="4663754"/>
            <a:ext cx="8076457" cy="614996"/>
            <a:chOff x="557003" y="4398021"/>
            <a:chExt cx="7818255" cy="614996"/>
          </a:xfrm>
        </p:grpSpPr>
        <p:sp>
          <p:nvSpPr>
            <p:cNvPr id="12" name="Rechteck 11"/>
            <p:cNvSpPr/>
            <p:nvPr/>
          </p:nvSpPr>
          <p:spPr bwMode="auto">
            <a:xfrm>
              <a:off x="1424199" y="4398022"/>
              <a:ext cx="6951059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/>
                <a:t>Management (Publishing &amp; Administration)</a:t>
              </a: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557003" y="4398021"/>
              <a:ext cx="689170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/>
                <a:t>6</a:t>
              </a:r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557003" y="1907918"/>
            <a:ext cx="8076457" cy="614996"/>
            <a:chOff x="557003" y="2458630"/>
            <a:chExt cx="7818255" cy="614996"/>
          </a:xfrm>
          <a:noFill/>
        </p:grpSpPr>
        <p:sp>
          <p:nvSpPr>
            <p:cNvPr id="23" name="Rechteck 22"/>
            <p:cNvSpPr/>
            <p:nvPr/>
          </p:nvSpPr>
          <p:spPr bwMode="auto">
            <a:xfrm>
              <a:off x="1424199" y="2458631"/>
              <a:ext cx="6951059" cy="614995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 err="1" smtClean="0"/>
                <a:t>Role</a:t>
              </a:r>
              <a:r>
                <a:rPr lang="de-DE" sz="2400" dirty="0" smtClean="0"/>
                <a:t> &amp; Reputation System</a:t>
              </a:r>
              <a:endParaRPr lang="de-DE" sz="2400" dirty="0"/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557003" y="2458630"/>
              <a:ext cx="689170" cy="614995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 smtClean="0"/>
                <a:t>2</a:t>
              </a:r>
              <a:endParaRPr lang="de-DE" sz="2400" dirty="0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57003" y="2596877"/>
            <a:ext cx="8076457" cy="614996"/>
            <a:chOff x="557003" y="2458630"/>
            <a:chExt cx="7818255" cy="614996"/>
          </a:xfrm>
          <a:solidFill>
            <a:schemeClr val="bg1">
              <a:lumMod val="85000"/>
            </a:schemeClr>
          </a:solidFill>
        </p:grpSpPr>
        <p:sp>
          <p:nvSpPr>
            <p:cNvPr id="26" name="Rechteck 25"/>
            <p:cNvSpPr/>
            <p:nvPr/>
          </p:nvSpPr>
          <p:spPr bwMode="auto">
            <a:xfrm>
              <a:off x="1424199" y="2458631"/>
              <a:ext cx="6951059" cy="614995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 err="1"/>
                <a:t>Exploring</a:t>
              </a:r>
              <a:endParaRPr lang="de-DE" sz="2400" dirty="0"/>
            </a:p>
          </p:txBody>
        </p:sp>
        <p:sp>
          <p:nvSpPr>
            <p:cNvPr id="27" name="Rechteck 26"/>
            <p:cNvSpPr/>
            <p:nvPr/>
          </p:nvSpPr>
          <p:spPr bwMode="auto">
            <a:xfrm>
              <a:off x="557003" y="2458630"/>
              <a:ext cx="689170" cy="614995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 smtClean="0"/>
                <a:t>3</a:t>
              </a:r>
              <a:endParaRPr lang="de-DE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343166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Exploring</a:t>
            </a:r>
            <a:r>
              <a:rPr lang="de-DE" dirty="0" smtClean="0"/>
              <a:t> – </a:t>
            </a:r>
            <a:r>
              <a:rPr lang="de-DE" dirty="0" err="1" smtClean="0"/>
              <a:t>Functional</a:t>
            </a:r>
            <a:r>
              <a:rPr lang="de-DE" dirty="0" smtClean="0"/>
              <a:t> </a:t>
            </a:r>
            <a:r>
              <a:rPr lang="de-DE" dirty="0" err="1" smtClean="0"/>
              <a:t>Aspects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31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538" y="1215570"/>
            <a:ext cx="6886163" cy="53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419404"/>
      </p:ext>
    </p:extLst>
  </p:cSld>
  <p:clrMapOvr>
    <a:masterClrMapping/>
  </p:clrMapOvr>
  <p:transition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Exploring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Common Page 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>
                <a:solidFill>
                  <a:schemeClr val="accent2"/>
                </a:solidFill>
              </a:rPr>
              <a:t>Domain </a:t>
            </a:r>
            <a:r>
              <a:rPr lang="de-DE" sz="2000" dirty="0" err="1" smtClean="0">
                <a:solidFill>
                  <a:schemeClr val="accent2"/>
                </a:solidFill>
              </a:rPr>
              <a:t>Landing</a:t>
            </a:r>
            <a:r>
              <a:rPr lang="de-DE" sz="2000" dirty="0" smtClean="0">
                <a:solidFill>
                  <a:schemeClr val="accent2"/>
                </a:solidFill>
              </a:rPr>
              <a:t> Pages: </a:t>
            </a:r>
            <a:r>
              <a:rPr lang="de-DE" sz="2000" dirty="0" smtClean="0"/>
              <a:t>Übersichtsseite zu der Themenwelt (Standard &amp; Blog Style)</a:t>
            </a:r>
          </a:p>
          <a:p>
            <a:endParaRPr lang="de-DE" sz="2000" dirty="0" smtClean="0">
              <a:solidFill>
                <a:schemeClr val="accent2"/>
              </a:solidFill>
            </a:endParaRPr>
          </a:p>
          <a:p>
            <a:r>
              <a:rPr lang="de-DE" sz="2000" dirty="0" smtClean="0">
                <a:solidFill>
                  <a:schemeClr val="accent2"/>
                </a:solidFill>
                <a:sym typeface="Symbol" panose="05050102010706020507" pitchFamily="18" charset="2"/>
              </a:rPr>
              <a:t>Topic Area </a:t>
            </a:r>
            <a:r>
              <a:rPr lang="de-DE" sz="2000" dirty="0" err="1" smtClean="0">
                <a:solidFill>
                  <a:schemeClr val="accent2"/>
                </a:solidFill>
                <a:sym typeface="Symbol" panose="05050102010706020507" pitchFamily="18" charset="2"/>
              </a:rPr>
              <a:t>Landing</a:t>
            </a:r>
            <a:r>
              <a:rPr lang="de-DE" sz="2000" dirty="0" smtClean="0">
                <a:solidFill>
                  <a:schemeClr val="accent2"/>
                </a:solidFill>
                <a:sym typeface="Symbol" panose="05050102010706020507" pitchFamily="18" charset="2"/>
              </a:rPr>
              <a:t> Pages: </a:t>
            </a:r>
            <a:r>
              <a:rPr lang="de-DE" sz="2000" dirty="0" smtClean="0">
                <a:sym typeface="Symbol" panose="05050102010706020507" pitchFamily="18" charset="2"/>
              </a:rPr>
              <a:t>Übersichtsseite zu dem Themenbereich (Standard &amp; Blog Style)</a:t>
            </a:r>
          </a:p>
          <a:p>
            <a:endParaRPr lang="de-DE" sz="2000" dirty="0" smtClean="0">
              <a:sym typeface="Symbol" panose="05050102010706020507" pitchFamily="18" charset="2"/>
            </a:endParaRPr>
          </a:p>
          <a:p>
            <a:r>
              <a:rPr lang="de-DE" sz="2000" dirty="0" smtClean="0">
                <a:solidFill>
                  <a:schemeClr val="accent2"/>
                </a:solidFill>
                <a:sym typeface="Symbol" panose="05050102010706020507" pitchFamily="18" charset="2"/>
              </a:rPr>
              <a:t>Knowledge </a:t>
            </a:r>
            <a:r>
              <a:rPr lang="de-DE" sz="2000" dirty="0" err="1" smtClean="0">
                <a:solidFill>
                  <a:schemeClr val="accent2"/>
                </a:solidFill>
                <a:sym typeface="Symbol" panose="05050102010706020507" pitchFamily="18" charset="2"/>
              </a:rPr>
              <a:t>Object</a:t>
            </a:r>
            <a:r>
              <a:rPr lang="de-DE" sz="2000" dirty="0" smtClean="0">
                <a:solidFill>
                  <a:schemeClr val="accent2"/>
                </a:solidFill>
                <a:sym typeface="Symbol" panose="05050102010706020507" pitchFamily="18" charset="2"/>
              </a:rPr>
              <a:t> Type </a:t>
            </a:r>
            <a:r>
              <a:rPr lang="de-DE" sz="2000" dirty="0" err="1" smtClean="0">
                <a:solidFill>
                  <a:schemeClr val="accent2"/>
                </a:solidFill>
                <a:sym typeface="Symbol" panose="05050102010706020507" pitchFamily="18" charset="2"/>
              </a:rPr>
              <a:t>Landing</a:t>
            </a:r>
            <a:r>
              <a:rPr lang="de-DE" sz="2000" dirty="0" smtClean="0">
                <a:solidFill>
                  <a:schemeClr val="accent2"/>
                </a:solidFill>
                <a:sym typeface="Symbol" panose="05050102010706020507" pitchFamily="18" charset="2"/>
              </a:rPr>
              <a:t> Pages: </a:t>
            </a:r>
            <a:r>
              <a:rPr lang="de-DE" sz="2000" dirty="0" smtClean="0">
                <a:sym typeface="Symbol" panose="05050102010706020507" pitchFamily="18" charset="2"/>
              </a:rPr>
              <a:t>Umgekehrt chronologisch sortierte Liste (Blog Style) für z.B. Filme, Playlist, Themenanfragen, Fragen &amp; Antworten</a:t>
            </a:r>
          </a:p>
          <a:p>
            <a:endParaRPr lang="de-DE" sz="2000" dirty="0" smtClean="0">
              <a:sym typeface="Symbol" panose="05050102010706020507" pitchFamily="18" charset="2"/>
            </a:endParaRPr>
          </a:p>
          <a:p>
            <a:r>
              <a:rPr lang="de-DE" sz="2000" dirty="0" smtClean="0">
                <a:solidFill>
                  <a:schemeClr val="accent2"/>
                </a:solidFill>
                <a:sym typeface="Symbol" panose="05050102010706020507" pitchFamily="18" charset="2"/>
              </a:rPr>
              <a:t>Topic Listings: </a:t>
            </a:r>
            <a:r>
              <a:rPr lang="de-DE" sz="2000" dirty="0" smtClean="0">
                <a:sym typeface="Symbol" panose="05050102010706020507" pitchFamily="18" charset="2"/>
              </a:rPr>
              <a:t>Sortierte Listen nach Neuigkeit, Beliebtheit und Redaktionsempfehlung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32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43601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Exploring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Common Page View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33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" y="1229234"/>
            <a:ext cx="9855121" cy="5467658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 bwMode="auto">
          <a:xfrm>
            <a:off x="1715589" y="4342142"/>
            <a:ext cx="8116388" cy="2285081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9" name="Rechteck 8"/>
          <p:cNvSpPr/>
          <p:nvPr/>
        </p:nvSpPr>
        <p:spPr bwMode="auto">
          <a:xfrm>
            <a:off x="1672997" y="1821127"/>
            <a:ext cx="8158980" cy="4940036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12" name="Textfeld 11"/>
          <p:cNvSpPr txBox="1"/>
          <p:nvPr/>
        </p:nvSpPr>
        <p:spPr>
          <a:xfrm>
            <a:off x="5218627" y="1487597"/>
            <a:ext cx="1955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Domain </a:t>
            </a:r>
            <a:r>
              <a:rPr lang="de-DE" dirty="0" err="1" smtClean="0">
                <a:solidFill>
                  <a:srgbClr val="C00000"/>
                </a:solidFill>
              </a:rPr>
              <a:t>Landing</a:t>
            </a:r>
            <a:r>
              <a:rPr lang="de-DE" dirty="0" smtClean="0">
                <a:solidFill>
                  <a:srgbClr val="C00000"/>
                </a:solidFill>
              </a:rPr>
              <a:t> Page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90739" y="3872333"/>
            <a:ext cx="1432560" cy="1462133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16" name="Textfeld 15"/>
          <p:cNvSpPr txBox="1"/>
          <p:nvPr/>
        </p:nvSpPr>
        <p:spPr>
          <a:xfrm>
            <a:off x="8410432" y="4002229"/>
            <a:ext cx="1259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Topic Listings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552177" y="4595802"/>
            <a:ext cx="11208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Knowledge </a:t>
            </a:r>
          </a:p>
          <a:p>
            <a:r>
              <a:rPr lang="de-DE" dirty="0" err="1" smtClean="0">
                <a:solidFill>
                  <a:srgbClr val="C00000"/>
                </a:solidFill>
              </a:rPr>
              <a:t>Object</a:t>
            </a:r>
            <a:endParaRPr lang="de-DE" dirty="0" smtClean="0">
              <a:solidFill>
                <a:srgbClr val="C00000"/>
              </a:solidFill>
            </a:endParaRPr>
          </a:p>
          <a:p>
            <a:r>
              <a:rPr lang="de-DE" dirty="0" err="1" smtClean="0">
                <a:solidFill>
                  <a:srgbClr val="C00000"/>
                </a:solidFill>
              </a:rPr>
              <a:t>Types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060793"/>
      </p:ext>
    </p:extLst>
  </p:cSld>
  <p:clrMapOvr>
    <a:masterClrMapping/>
  </p:clrMapOvr>
  <p:transition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Exploring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Search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err="1" smtClean="0">
                <a:solidFill>
                  <a:schemeClr val="accent2"/>
                </a:solidFill>
              </a:rPr>
              <a:t>Taxonomy</a:t>
            </a:r>
            <a:r>
              <a:rPr lang="de-DE" sz="2000" dirty="0" smtClean="0">
                <a:solidFill>
                  <a:schemeClr val="accent2"/>
                </a:solidFill>
              </a:rPr>
              <a:t> Search: </a:t>
            </a:r>
            <a:r>
              <a:rPr lang="de-DE" sz="2000" dirty="0" smtClean="0"/>
              <a:t>Search in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classification</a:t>
            </a:r>
            <a:r>
              <a:rPr lang="de-DE" sz="2000" dirty="0" smtClean="0"/>
              <a:t> </a:t>
            </a:r>
            <a:r>
              <a:rPr lang="de-DE" sz="2000" dirty="0" err="1" smtClean="0"/>
              <a:t>tree</a:t>
            </a:r>
            <a:endParaRPr lang="de-DE" sz="2000" dirty="0"/>
          </a:p>
          <a:p>
            <a:pPr lvl="1"/>
            <a:r>
              <a:rPr lang="de-DE" sz="1800" dirty="0" smtClean="0"/>
              <a:t>Drill-down: Topic World 1st </a:t>
            </a:r>
            <a:r>
              <a:rPr lang="de-DE" sz="1800" dirty="0" err="1" smtClean="0"/>
              <a:t>level</a:t>
            </a:r>
            <a:r>
              <a:rPr lang="de-DE" sz="1800" dirty="0" smtClean="0"/>
              <a:t> </a:t>
            </a:r>
            <a:r>
              <a:rPr lang="de-DE" sz="1800" dirty="0" smtClean="0">
                <a:sym typeface="Symbol" panose="05050102010706020507" pitchFamily="18" charset="2"/>
              </a:rPr>
              <a:t> Topic World 2nd </a:t>
            </a:r>
            <a:r>
              <a:rPr lang="de-DE" sz="1800" dirty="0" err="1" smtClean="0">
                <a:sym typeface="Symbol" panose="05050102010706020507" pitchFamily="18" charset="2"/>
              </a:rPr>
              <a:t>level</a:t>
            </a:r>
            <a:r>
              <a:rPr lang="de-DE" sz="1800" dirty="0" smtClean="0">
                <a:sym typeface="Symbol" panose="05050102010706020507" pitchFamily="18" charset="2"/>
              </a:rPr>
              <a:t>  Topic World 3rd </a:t>
            </a:r>
            <a:r>
              <a:rPr lang="de-DE" sz="1800" dirty="0" err="1" smtClean="0">
                <a:sym typeface="Symbol" panose="05050102010706020507" pitchFamily="18" charset="2"/>
              </a:rPr>
              <a:t>level</a:t>
            </a:r>
            <a:r>
              <a:rPr lang="de-DE" sz="1800" dirty="0" smtClean="0">
                <a:sym typeface="Symbol" panose="05050102010706020507" pitchFamily="18" charset="2"/>
              </a:rPr>
              <a:t>  Topic Area  Topic</a:t>
            </a:r>
          </a:p>
          <a:p>
            <a:pPr lvl="1"/>
            <a:r>
              <a:rPr lang="de-DE" sz="1800" dirty="0" smtClean="0">
                <a:sym typeface="Symbol" panose="05050102010706020507" pitchFamily="18" charset="2"/>
              </a:rPr>
              <a:t>Roll-</a:t>
            </a:r>
            <a:r>
              <a:rPr lang="de-DE" sz="1800" dirty="0" err="1" smtClean="0">
                <a:sym typeface="Symbol" panose="05050102010706020507" pitchFamily="18" charset="2"/>
              </a:rPr>
              <a:t>up</a:t>
            </a:r>
            <a:r>
              <a:rPr lang="de-DE" sz="1800" dirty="0" smtClean="0">
                <a:sym typeface="Symbol" panose="05050102010706020507" pitchFamily="18" charset="2"/>
              </a:rPr>
              <a:t>: </a:t>
            </a:r>
            <a:r>
              <a:rPr lang="de-DE" sz="1800" dirty="0"/>
              <a:t>Topic </a:t>
            </a:r>
            <a:r>
              <a:rPr lang="de-DE" sz="1800" dirty="0" smtClean="0"/>
              <a:t>Area </a:t>
            </a:r>
            <a:r>
              <a:rPr lang="de-DE" sz="1800" dirty="0" smtClean="0">
                <a:sym typeface="Symbol" panose="05050102010706020507" pitchFamily="18" charset="2"/>
              </a:rPr>
              <a:t> </a:t>
            </a:r>
            <a:r>
              <a:rPr lang="de-DE" sz="1800" dirty="0">
                <a:sym typeface="Symbol" panose="05050102010706020507" pitchFamily="18" charset="2"/>
              </a:rPr>
              <a:t>Topic World </a:t>
            </a:r>
            <a:r>
              <a:rPr lang="de-DE" sz="1800" dirty="0" smtClean="0">
                <a:sym typeface="Symbol" panose="05050102010706020507" pitchFamily="18" charset="2"/>
              </a:rPr>
              <a:t>3rd </a:t>
            </a:r>
            <a:r>
              <a:rPr lang="de-DE" sz="1800" dirty="0" err="1">
                <a:sym typeface="Symbol" panose="05050102010706020507" pitchFamily="18" charset="2"/>
              </a:rPr>
              <a:t>level</a:t>
            </a:r>
            <a:r>
              <a:rPr lang="de-DE" sz="1800" dirty="0">
                <a:sym typeface="Symbol" panose="05050102010706020507" pitchFamily="18" charset="2"/>
              </a:rPr>
              <a:t>  </a:t>
            </a:r>
            <a:r>
              <a:rPr lang="de-DE" sz="1800" dirty="0" smtClean="0">
                <a:sym typeface="Symbol" panose="05050102010706020507" pitchFamily="18" charset="2"/>
              </a:rPr>
              <a:t>Topic </a:t>
            </a:r>
            <a:r>
              <a:rPr lang="de-DE" sz="1800" dirty="0">
                <a:sym typeface="Symbol" panose="05050102010706020507" pitchFamily="18" charset="2"/>
              </a:rPr>
              <a:t>World </a:t>
            </a:r>
            <a:r>
              <a:rPr lang="de-DE" sz="1800" dirty="0" smtClean="0">
                <a:sym typeface="Symbol" panose="05050102010706020507" pitchFamily="18" charset="2"/>
              </a:rPr>
              <a:t>2nd </a:t>
            </a:r>
            <a:r>
              <a:rPr lang="de-DE" sz="1800" dirty="0" err="1">
                <a:sym typeface="Symbol" panose="05050102010706020507" pitchFamily="18" charset="2"/>
              </a:rPr>
              <a:t>level</a:t>
            </a:r>
            <a:r>
              <a:rPr lang="de-DE" sz="1800" dirty="0">
                <a:sym typeface="Symbol" panose="05050102010706020507" pitchFamily="18" charset="2"/>
              </a:rPr>
              <a:t>  </a:t>
            </a:r>
            <a:r>
              <a:rPr lang="de-DE" sz="1800" dirty="0" smtClean="0">
                <a:sym typeface="Symbol" panose="05050102010706020507" pitchFamily="18" charset="2"/>
              </a:rPr>
              <a:t>…</a:t>
            </a:r>
            <a:endParaRPr lang="de-DE" sz="2000" dirty="0" smtClean="0">
              <a:sym typeface="Symbol" panose="05050102010706020507" pitchFamily="18" charset="2"/>
            </a:endParaRPr>
          </a:p>
          <a:p>
            <a:r>
              <a:rPr lang="de-DE" sz="2000" dirty="0" err="1" smtClean="0">
                <a:solidFill>
                  <a:schemeClr val="accent2"/>
                </a:solidFill>
                <a:sym typeface="Symbol" panose="05050102010706020507" pitchFamily="18" charset="2"/>
              </a:rPr>
              <a:t>Fulltext</a:t>
            </a:r>
            <a:r>
              <a:rPr lang="de-DE" sz="2000" dirty="0" smtClean="0">
                <a:solidFill>
                  <a:schemeClr val="accent2"/>
                </a:solidFill>
                <a:sym typeface="Symbol" panose="05050102010706020507" pitchFamily="18" charset="2"/>
              </a:rPr>
              <a:t> Search: </a:t>
            </a:r>
            <a:r>
              <a:rPr lang="de-DE" sz="2000" dirty="0" smtClean="0">
                <a:sym typeface="Symbol" panose="05050102010706020507" pitchFamily="18" charset="2"/>
              </a:rPr>
              <a:t>Search </a:t>
            </a:r>
            <a:r>
              <a:rPr lang="de-DE" sz="2000" dirty="0" err="1" smtClean="0">
                <a:sym typeface="Symbol" panose="05050102010706020507" pitchFamily="18" charset="2"/>
              </a:rPr>
              <a:t>search</a:t>
            </a:r>
            <a:r>
              <a:rPr lang="de-DE" sz="2000" dirty="0" smtClean="0">
                <a:sym typeface="Symbol" panose="05050102010706020507" pitchFamily="18" charset="2"/>
              </a:rPr>
              <a:t> </a:t>
            </a:r>
            <a:r>
              <a:rPr lang="de-DE" sz="2000" dirty="0" err="1" smtClean="0">
                <a:sym typeface="Symbol" panose="05050102010706020507" pitchFamily="18" charset="2"/>
              </a:rPr>
              <a:t>term</a:t>
            </a:r>
            <a:r>
              <a:rPr lang="de-DE" sz="2000" dirty="0" smtClean="0">
                <a:sym typeface="Symbol" panose="05050102010706020507" pitchFamily="18" charset="2"/>
              </a:rPr>
              <a:t> in all </a:t>
            </a:r>
            <a:r>
              <a:rPr lang="de-DE" sz="2000" dirty="0" err="1" smtClean="0">
                <a:sym typeface="Symbol" panose="05050102010706020507" pitchFamily="18" charset="2"/>
              </a:rPr>
              <a:t>contributions</a:t>
            </a:r>
            <a:endParaRPr lang="de-DE" sz="2000" dirty="0" smtClean="0">
              <a:sym typeface="Symbol" panose="05050102010706020507" pitchFamily="18" charset="2"/>
            </a:endParaRPr>
          </a:p>
          <a:p>
            <a:r>
              <a:rPr lang="de-DE" sz="2000" dirty="0" smtClean="0">
                <a:solidFill>
                  <a:schemeClr val="accent2"/>
                </a:solidFill>
                <a:sym typeface="Symbol" panose="05050102010706020507" pitchFamily="18" charset="2"/>
              </a:rPr>
              <a:t>Type Search: </a:t>
            </a:r>
            <a:r>
              <a:rPr lang="de-DE" sz="2000" dirty="0" smtClean="0">
                <a:sym typeface="Symbol" panose="05050102010706020507" pitchFamily="18" charset="2"/>
              </a:rPr>
              <a:t>Search </a:t>
            </a:r>
            <a:r>
              <a:rPr lang="de-DE" sz="2000" dirty="0" err="1" smtClean="0">
                <a:sym typeface="Symbol" panose="05050102010706020507" pitchFamily="18" charset="2"/>
              </a:rPr>
              <a:t>by</a:t>
            </a:r>
            <a:r>
              <a:rPr lang="de-DE" sz="2000" dirty="0" smtClean="0">
                <a:sym typeface="Symbol" panose="05050102010706020507" pitchFamily="18" charset="2"/>
              </a:rPr>
              <a:t> </a:t>
            </a:r>
            <a:r>
              <a:rPr lang="de-DE" sz="2000" dirty="0" err="1" smtClean="0">
                <a:sym typeface="Symbol" panose="05050102010706020507" pitchFamily="18" charset="2"/>
              </a:rPr>
              <a:t>the</a:t>
            </a:r>
            <a:r>
              <a:rPr lang="de-DE" sz="2000" dirty="0" smtClean="0">
                <a:sym typeface="Symbol" panose="05050102010706020507" pitchFamily="18" charset="2"/>
              </a:rPr>
              <a:t> </a:t>
            </a:r>
            <a:r>
              <a:rPr lang="de-DE" sz="2000" dirty="0" err="1" smtClean="0">
                <a:sym typeface="Symbol" panose="05050102010706020507" pitchFamily="18" charset="2"/>
              </a:rPr>
              <a:t>contribution</a:t>
            </a:r>
            <a:r>
              <a:rPr lang="de-DE" sz="2000" dirty="0" smtClean="0">
                <a:sym typeface="Symbol" panose="05050102010706020507" pitchFamily="18" charset="2"/>
              </a:rPr>
              <a:t> type (e.g. Topics, </a:t>
            </a:r>
            <a:r>
              <a:rPr lang="de-DE" sz="2000" dirty="0" err="1" smtClean="0">
                <a:sym typeface="Symbol" panose="05050102010706020507" pitchFamily="18" charset="2"/>
              </a:rPr>
              <a:t>Playlists</a:t>
            </a:r>
            <a:r>
              <a:rPr lang="de-DE" sz="2000" dirty="0" smtClean="0">
                <a:sym typeface="Symbol" panose="05050102010706020507" pitchFamily="18" charset="2"/>
              </a:rPr>
              <a:t>, Trainings, Briefings, </a:t>
            </a:r>
            <a:r>
              <a:rPr lang="de-DE" sz="2000" dirty="0" err="1" smtClean="0">
                <a:sym typeface="Symbol" panose="05050102010706020507" pitchFamily="18" charset="2"/>
              </a:rPr>
              <a:t>Questions</a:t>
            </a:r>
            <a:r>
              <a:rPr lang="de-DE" sz="2000" dirty="0" smtClean="0">
                <a:sym typeface="Symbol" panose="05050102010706020507" pitchFamily="18" charset="2"/>
              </a:rPr>
              <a:t> &amp; </a:t>
            </a:r>
            <a:r>
              <a:rPr lang="de-DE" sz="2000" dirty="0" err="1" smtClean="0">
                <a:sym typeface="Symbol" panose="05050102010706020507" pitchFamily="18" charset="2"/>
              </a:rPr>
              <a:t>Answers</a:t>
            </a:r>
            <a:r>
              <a:rPr lang="de-DE" sz="2000" dirty="0" smtClean="0">
                <a:sym typeface="Symbol" panose="05050102010706020507" pitchFamily="18" charset="2"/>
              </a:rPr>
              <a:t>)</a:t>
            </a:r>
          </a:p>
          <a:p>
            <a:r>
              <a:rPr lang="de-DE" sz="2000" dirty="0" smtClean="0">
                <a:solidFill>
                  <a:schemeClr val="accent2"/>
                </a:solidFill>
                <a:sym typeface="Symbol" panose="05050102010706020507" pitchFamily="18" charset="2"/>
              </a:rPr>
              <a:t>Global Content Filter: </a:t>
            </a:r>
            <a:r>
              <a:rPr lang="de-DE" sz="2000" dirty="0" err="1" smtClean="0">
                <a:sym typeface="Symbol" panose="05050102010706020507" pitchFamily="18" charset="2"/>
              </a:rPr>
              <a:t>Filtering</a:t>
            </a:r>
            <a:r>
              <a:rPr lang="de-DE" sz="2000" dirty="0" smtClean="0">
                <a:sym typeface="Symbol" panose="05050102010706020507" pitchFamily="18" charset="2"/>
              </a:rPr>
              <a:t> </a:t>
            </a:r>
            <a:r>
              <a:rPr lang="de-DE" sz="2000" dirty="0" err="1" smtClean="0">
                <a:sym typeface="Symbol" panose="05050102010706020507" pitchFamily="18" charset="2"/>
              </a:rPr>
              <a:t>of</a:t>
            </a:r>
            <a:r>
              <a:rPr lang="de-DE" sz="2000" dirty="0" smtClean="0">
                <a:sym typeface="Symbol" panose="05050102010706020507" pitchFamily="18" charset="2"/>
              </a:rPr>
              <a:t> </a:t>
            </a:r>
            <a:r>
              <a:rPr lang="de-DE" sz="2000" dirty="0" err="1" smtClean="0">
                <a:sym typeface="Symbol" panose="05050102010706020507" pitchFamily="18" charset="2"/>
              </a:rPr>
              <a:t>contributions</a:t>
            </a:r>
            <a:r>
              <a:rPr lang="de-DE" sz="2000" dirty="0" smtClean="0">
                <a:sym typeface="Symbol" panose="05050102010706020507" pitchFamily="18" charset="2"/>
              </a:rPr>
              <a:t> </a:t>
            </a:r>
            <a:r>
              <a:rPr lang="de-DE" sz="2000" dirty="0" err="1" smtClean="0">
                <a:sym typeface="Symbol" panose="05050102010706020507" pitchFamily="18" charset="2"/>
              </a:rPr>
              <a:t>by</a:t>
            </a:r>
            <a:r>
              <a:rPr lang="de-DE" sz="2000" dirty="0" smtClean="0">
                <a:sym typeface="Symbol" panose="05050102010706020507" pitchFamily="18" charset="2"/>
              </a:rPr>
              <a:t> </a:t>
            </a:r>
            <a:r>
              <a:rPr lang="de-DE" sz="2000" dirty="0" err="1" smtClean="0">
                <a:sym typeface="Symbol" panose="05050102010706020507" pitchFamily="18" charset="2"/>
              </a:rPr>
              <a:t>the</a:t>
            </a:r>
            <a:r>
              <a:rPr lang="de-DE" sz="2000" dirty="0" smtClean="0">
                <a:sym typeface="Symbol" panose="05050102010706020507" pitchFamily="18" charset="2"/>
              </a:rPr>
              <a:t> </a:t>
            </a:r>
            <a:r>
              <a:rPr lang="de-DE" sz="2000" dirty="0" err="1" smtClean="0">
                <a:sym typeface="Symbol" panose="05050102010706020507" pitchFamily="18" charset="2"/>
              </a:rPr>
              <a:t>target</a:t>
            </a:r>
            <a:r>
              <a:rPr lang="de-DE" sz="2000" dirty="0" smtClean="0">
                <a:sym typeface="Symbol" panose="05050102010706020507" pitchFamily="18" charset="2"/>
              </a:rPr>
              <a:t> </a:t>
            </a:r>
            <a:r>
              <a:rPr lang="de-DE" sz="2000" dirty="0" err="1" smtClean="0">
                <a:sym typeface="Symbol" panose="05050102010706020507" pitchFamily="18" charset="2"/>
              </a:rPr>
              <a:t>group</a:t>
            </a:r>
            <a:r>
              <a:rPr lang="de-DE" sz="2000" dirty="0" smtClean="0">
                <a:sym typeface="Symbol" panose="05050102010706020507" pitchFamily="18" charset="2"/>
              </a:rPr>
              <a:t> </a:t>
            </a:r>
            <a:r>
              <a:rPr lang="de-DE" sz="2000" dirty="0" err="1" smtClean="0">
                <a:sym typeface="Symbol" panose="05050102010706020507" pitchFamily="18" charset="2"/>
              </a:rPr>
              <a:t>which</a:t>
            </a:r>
            <a:r>
              <a:rPr lang="de-DE" sz="2000" dirty="0" smtClean="0">
                <a:sym typeface="Symbol" panose="05050102010706020507" pitchFamily="18" charset="2"/>
              </a:rPr>
              <a:t> </a:t>
            </a:r>
            <a:r>
              <a:rPr lang="de-DE" sz="2000" dirty="0" err="1" smtClean="0">
                <a:sym typeface="Symbol" panose="05050102010706020507" pitchFamily="18" charset="2"/>
              </a:rPr>
              <a:t>is</a:t>
            </a:r>
            <a:r>
              <a:rPr lang="de-DE" sz="2000" dirty="0" smtClean="0">
                <a:sym typeface="Symbol" panose="05050102010706020507" pitchFamily="18" charset="2"/>
              </a:rPr>
              <a:t> </a:t>
            </a:r>
            <a:r>
              <a:rPr lang="de-DE" sz="2000" dirty="0" err="1" smtClean="0">
                <a:sym typeface="Symbol" panose="05050102010706020507" pitchFamily="18" charset="2"/>
              </a:rPr>
              <a:t>composed</a:t>
            </a:r>
            <a:r>
              <a:rPr lang="de-DE" sz="2000" dirty="0" smtClean="0">
                <a:sym typeface="Symbol" panose="05050102010706020507" pitchFamily="18" charset="2"/>
              </a:rPr>
              <a:t> </a:t>
            </a:r>
            <a:r>
              <a:rPr lang="de-DE" sz="2000" dirty="0" err="1" smtClean="0">
                <a:sym typeface="Symbol" panose="05050102010706020507" pitchFamily="18" charset="2"/>
              </a:rPr>
              <a:t>by</a:t>
            </a:r>
            <a:r>
              <a:rPr lang="de-DE" sz="2000" dirty="0" smtClean="0">
                <a:sym typeface="Symbol" panose="05050102010706020507" pitchFamily="18" charset="2"/>
              </a:rPr>
              <a:t>: </a:t>
            </a:r>
          </a:p>
          <a:p>
            <a:pPr lvl="1"/>
            <a:r>
              <a:rPr lang="de-DE" sz="1800" dirty="0" smtClean="0">
                <a:sym typeface="Symbol" panose="05050102010706020507" pitchFamily="18" charset="2"/>
              </a:rPr>
              <a:t>Enterprise </a:t>
            </a:r>
            <a:r>
              <a:rPr lang="de-DE" sz="1800" dirty="0" err="1" smtClean="0">
                <a:sym typeface="Symbol" panose="05050102010706020507" pitchFamily="18" charset="2"/>
              </a:rPr>
              <a:t>Role</a:t>
            </a:r>
            <a:r>
              <a:rPr lang="de-DE" sz="1800" dirty="0" smtClean="0">
                <a:sym typeface="Symbol" panose="05050102010706020507" pitchFamily="18" charset="2"/>
              </a:rPr>
              <a:t>: e.g. </a:t>
            </a:r>
            <a:r>
              <a:rPr lang="de-DE" sz="1800" dirty="0" err="1" smtClean="0">
                <a:sym typeface="Symbol" panose="05050102010706020507" pitchFamily="18" charset="2"/>
              </a:rPr>
              <a:t>cost</a:t>
            </a:r>
            <a:r>
              <a:rPr lang="de-DE" sz="1800" dirty="0" smtClean="0">
                <a:sym typeface="Symbol" panose="05050102010706020507" pitchFamily="18" charset="2"/>
              </a:rPr>
              <a:t> </a:t>
            </a:r>
            <a:r>
              <a:rPr lang="de-DE" sz="1800" dirty="0" err="1" smtClean="0">
                <a:sym typeface="Symbol" panose="05050102010706020507" pitchFamily="18" charset="2"/>
              </a:rPr>
              <a:t>controlling</a:t>
            </a:r>
            <a:r>
              <a:rPr lang="de-DE" sz="1800" dirty="0" smtClean="0">
                <a:sym typeface="Symbol" panose="05050102010706020507" pitchFamily="18" charset="2"/>
              </a:rPr>
              <a:t> </a:t>
            </a:r>
            <a:r>
              <a:rPr lang="de-DE" sz="1800" dirty="0" err="1" smtClean="0">
                <a:sym typeface="Symbol" panose="05050102010706020507" pitchFamily="18" charset="2"/>
              </a:rPr>
              <a:t>manager</a:t>
            </a:r>
            <a:r>
              <a:rPr lang="de-DE" sz="1800" dirty="0" smtClean="0">
                <a:sym typeface="Symbol" panose="05050102010706020507" pitchFamily="18" charset="2"/>
              </a:rPr>
              <a:t>, </a:t>
            </a:r>
            <a:r>
              <a:rPr lang="de-DE" sz="1800" dirty="0" err="1" smtClean="0">
                <a:sym typeface="Symbol" panose="05050102010706020507" pitchFamily="18" charset="2"/>
              </a:rPr>
              <a:t>cost</a:t>
            </a:r>
            <a:r>
              <a:rPr lang="de-DE" sz="1800" dirty="0" smtClean="0">
                <a:sym typeface="Symbol" panose="05050102010706020507" pitchFamily="18" charset="2"/>
              </a:rPr>
              <a:t> </a:t>
            </a:r>
            <a:r>
              <a:rPr lang="de-DE" sz="1800" dirty="0" err="1" smtClean="0">
                <a:sym typeface="Symbol" panose="05050102010706020507" pitchFamily="18" charset="2"/>
              </a:rPr>
              <a:t>controlling</a:t>
            </a:r>
            <a:r>
              <a:rPr lang="de-DE" sz="1800" dirty="0" smtClean="0">
                <a:sym typeface="Symbol" panose="05050102010706020507" pitchFamily="18" charset="2"/>
              </a:rPr>
              <a:t> </a:t>
            </a:r>
            <a:r>
              <a:rPr lang="de-DE" sz="1800" dirty="0" err="1" smtClean="0">
                <a:sym typeface="Symbol" panose="05050102010706020507" pitchFamily="18" charset="2"/>
              </a:rPr>
              <a:t>specialist</a:t>
            </a:r>
            <a:r>
              <a:rPr lang="de-DE" sz="1800" dirty="0" smtClean="0">
                <a:sym typeface="Symbol" panose="05050102010706020507" pitchFamily="18" charset="2"/>
              </a:rPr>
              <a:t>, </a:t>
            </a:r>
            <a:r>
              <a:rPr lang="de-DE" sz="1800" dirty="0" err="1" smtClean="0">
                <a:sym typeface="Symbol" panose="05050102010706020507" pitchFamily="18" charset="2"/>
              </a:rPr>
              <a:t>cost</a:t>
            </a:r>
            <a:r>
              <a:rPr lang="de-DE" sz="1800" dirty="0" smtClean="0">
                <a:sym typeface="Symbol" panose="05050102010706020507" pitchFamily="18" charset="2"/>
              </a:rPr>
              <a:t> </a:t>
            </a:r>
            <a:r>
              <a:rPr lang="de-DE" sz="1800" dirty="0" err="1" smtClean="0">
                <a:sym typeface="Symbol" panose="05050102010706020507" pitchFamily="18" charset="2"/>
              </a:rPr>
              <a:t>controlling</a:t>
            </a:r>
            <a:r>
              <a:rPr lang="de-DE" sz="1800" dirty="0" smtClean="0">
                <a:sym typeface="Symbol" panose="05050102010706020507" pitchFamily="18" charset="2"/>
              </a:rPr>
              <a:t> </a:t>
            </a:r>
            <a:r>
              <a:rPr lang="de-DE" sz="1800" dirty="0" err="1" smtClean="0">
                <a:sym typeface="Symbol" panose="05050102010706020507" pitchFamily="18" charset="2"/>
              </a:rPr>
              <a:t>agent</a:t>
            </a:r>
            <a:r>
              <a:rPr lang="de-DE" sz="1800" dirty="0" smtClean="0">
                <a:sym typeface="Symbol" panose="05050102010706020507" pitchFamily="18" charset="2"/>
              </a:rPr>
              <a:t>, </a:t>
            </a:r>
            <a:r>
              <a:rPr lang="de-DE" sz="1800" dirty="0" err="1" smtClean="0">
                <a:sym typeface="Symbol" panose="05050102010706020507" pitchFamily="18" charset="2"/>
              </a:rPr>
              <a:t>risk</a:t>
            </a:r>
            <a:r>
              <a:rPr lang="de-DE" sz="1800" dirty="0" smtClean="0">
                <a:sym typeface="Symbol" panose="05050102010706020507" pitchFamily="18" charset="2"/>
              </a:rPr>
              <a:t> </a:t>
            </a:r>
            <a:r>
              <a:rPr lang="de-DE" sz="1800" dirty="0" err="1" smtClean="0">
                <a:sym typeface="Symbol" panose="05050102010706020507" pitchFamily="18" charset="2"/>
              </a:rPr>
              <a:t>controlling</a:t>
            </a:r>
            <a:r>
              <a:rPr lang="de-DE" sz="1800" dirty="0" smtClean="0">
                <a:sym typeface="Symbol" panose="05050102010706020507" pitchFamily="18" charset="2"/>
              </a:rPr>
              <a:t> </a:t>
            </a:r>
            <a:r>
              <a:rPr lang="de-DE" sz="1800" dirty="0" err="1" smtClean="0">
                <a:sym typeface="Symbol" panose="05050102010706020507" pitchFamily="18" charset="2"/>
              </a:rPr>
              <a:t>manager</a:t>
            </a:r>
            <a:r>
              <a:rPr lang="de-DE" sz="1800" dirty="0" smtClean="0">
                <a:sym typeface="Symbol" panose="05050102010706020507" pitchFamily="18" charset="2"/>
              </a:rPr>
              <a:t>, …</a:t>
            </a:r>
          </a:p>
          <a:p>
            <a:pPr lvl="1"/>
            <a:r>
              <a:rPr lang="de-DE" sz="1800" dirty="0" smtClean="0">
                <a:sym typeface="Symbol" panose="05050102010706020507" pitchFamily="18" charset="2"/>
              </a:rPr>
              <a:t>Organisational Unit: e.g. </a:t>
            </a:r>
            <a:r>
              <a:rPr lang="de-DE" sz="1800" dirty="0" err="1" smtClean="0">
                <a:sym typeface="Symbol" panose="05050102010706020507" pitchFamily="18" charset="2"/>
              </a:rPr>
              <a:t>division</a:t>
            </a:r>
            <a:r>
              <a:rPr lang="de-DE" sz="1800" dirty="0" smtClean="0">
                <a:sym typeface="Symbol" panose="05050102010706020507" pitchFamily="18" charset="2"/>
              </a:rPr>
              <a:t>, </a:t>
            </a:r>
            <a:r>
              <a:rPr lang="de-DE" sz="1800" dirty="0" err="1" smtClean="0">
                <a:sym typeface="Symbol" panose="05050102010706020507" pitchFamily="18" charset="2"/>
              </a:rPr>
              <a:t>departements</a:t>
            </a:r>
            <a:r>
              <a:rPr lang="de-DE" sz="1800" dirty="0" smtClean="0">
                <a:sym typeface="Symbol" panose="05050102010706020507" pitchFamily="18" charset="2"/>
              </a:rPr>
              <a:t>, </a:t>
            </a:r>
            <a:r>
              <a:rPr lang="de-DE" sz="1800" dirty="0" err="1" smtClean="0">
                <a:sym typeface="Symbol" panose="05050102010706020507" pitchFamily="18" charset="2"/>
              </a:rPr>
              <a:t>teams</a:t>
            </a:r>
            <a:r>
              <a:rPr lang="de-DE" sz="1800" dirty="0" smtClean="0">
                <a:sym typeface="Symbol" panose="05050102010706020507" pitchFamily="18" charset="2"/>
              </a:rPr>
              <a:t>, …</a:t>
            </a:r>
            <a:endParaRPr lang="de-DE" sz="2000" dirty="0" smtClean="0">
              <a:solidFill>
                <a:schemeClr val="accent2"/>
              </a:solidFill>
              <a:sym typeface="Symbol" panose="05050102010706020507" pitchFamily="18" charset="2"/>
            </a:endParaRPr>
          </a:p>
          <a:p>
            <a:r>
              <a:rPr lang="de-DE" sz="2000" dirty="0" err="1" smtClean="0">
                <a:solidFill>
                  <a:schemeClr val="accent2"/>
                </a:solidFill>
                <a:sym typeface="Symbol" panose="05050102010706020507" pitchFamily="18" charset="2"/>
              </a:rPr>
              <a:t>Local</a:t>
            </a:r>
            <a:r>
              <a:rPr lang="de-DE" sz="2000" dirty="0" smtClean="0">
                <a:solidFill>
                  <a:schemeClr val="accent2"/>
                </a:solidFill>
                <a:sym typeface="Symbol" panose="05050102010706020507" pitchFamily="18" charset="2"/>
              </a:rPr>
              <a:t> Content Filter: Temporal </a:t>
            </a:r>
            <a:r>
              <a:rPr lang="de-DE" sz="2000" dirty="0" err="1" smtClean="0">
                <a:solidFill>
                  <a:schemeClr val="accent2"/>
                </a:solidFill>
                <a:sym typeface="Symbol" panose="05050102010706020507" pitchFamily="18" charset="2"/>
              </a:rPr>
              <a:t>filtering</a:t>
            </a:r>
            <a:r>
              <a:rPr lang="de-DE" sz="2000" dirty="0" smtClean="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  <a:sym typeface="Symbol" panose="05050102010706020507" pitchFamily="18" charset="2"/>
              </a:rPr>
              <a:t>of</a:t>
            </a:r>
            <a:r>
              <a:rPr lang="de-DE" sz="2000" dirty="0" smtClean="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  <a:sym typeface="Symbol" panose="05050102010706020507" pitchFamily="18" charset="2"/>
              </a:rPr>
              <a:t>contributions</a:t>
            </a:r>
            <a:r>
              <a:rPr lang="de-DE" sz="2000" dirty="0" smtClean="0">
                <a:solidFill>
                  <a:schemeClr val="accent2"/>
                </a:solidFill>
                <a:sym typeface="Symbol" panose="05050102010706020507" pitchFamily="18" charset="2"/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  <a:sym typeface="Symbol" panose="05050102010706020507" pitchFamily="18" charset="2"/>
              </a:rPr>
              <a:t>by</a:t>
            </a:r>
            <a:endParaRPr lang="de-DE" sz="2000" dirty="0" smtClean="0">
              <a:solidFill>
                <a:schemeClr val="accent2"/>
              </a:solidFill>
              <a:sym typeface="Symbol" panose="05050102010706020507" pitchFamily="18" charset="2"/>
            </a:endParaRPr>
          </a:p>
          <a:p>
            <a:pPr lvl="1"/>
            <a:r>
              <a:rPr lang="de-DE" sz="1800" dirty="0" smtClean="0">
                <a:sym typeface="Symbol" panose="05050102010706020507" pitchFamily="18" charset="2"/>
              </a:rPr>
              <a:t>Tags: </a:t>
            </a:r>
            <a:r>
              <a:rPr lang="de-DE" sz="1800" dirty="0" err="1" smtClean="0">
                <a:sym typeface="Symbol" panose="05050102010706020507" pitchFamily="18" charset="2"/>
              </a:rPr>
              <a:t>meta</a:t>
            </a:r>
            <a:r>
              <a:rPr lang="de-DE" sz="1800" dirty="0" smtClean="0">
                <a:sym typeface="Symbol" panose="05050102010706020507" pitchFamily="18" charset="2"/>
              </a:rPr>
              <a:t> </a:t>
            </a:r>
            <a:r>
              <a:rPr lang="de-DE" sz="1800" dirty="0" err="1" smtClean="0">
                <a:sym typeface="Symbol" panose="05050102010706020507" pitchFamily="18" charset="2"/>
              </a:rPr>
              <a:t>data</a:t>
            </a:r>
            <a:r>
              <a:rPr lang="de-DE" sz="1800" dirty="0" smtClean="0">
                <a:sym typeface="Symbol" panose="05050102010706020507" pitchFamily="18" charset="2"/>
              </a:rPr>
              <a:t> </a:t>
            </a:r>
            <a:r>
              <a:rPr lang="de-DE" sz="1800" dirty="0" err="1" smtClean="0">
                <a:sym typeface="Symbol" panose="05050102010706020507" pitchFamily="18" charset="2"/>
              </a:rPr>
              <a:t>of</a:t>
            </a:r>
            <a:r>
              <a:rPr lang="de-DE" sz="1800" dirty="0" smtClean="0">
                <a:sym typeface="Symbol" panose="05050102010706020507" pitchFamily="18" charset="2"/>
              </a:rPr>
              <a:t> an </a:t>
            </a:r>
            <a:r>
              <a:rPr lang="de-DE" sz="1800" dirty="0" err="1" smtClean="0">
                <a:sym typeface="Symbol" panose="05050102010706020507" pitchFamily="18" charset="2"/>
              </a:rPr>
              <a:t>contribution</a:t>
            </a:r>
            <a:r>
              <a:rPr lang="de-DE" sz="1800" dirty="0" smtClean="0">
                <a:sym typeface="Symbol" panose="05050102010706020507" pitchFamily="18" charset="2"/>
              </a:rPr>
              <a:t> in </a:t>
            </a:r>
            <a:r>
              <a:rPr lang="de-DE" sz="1800" dirty="0" err="1" smtClean="0">
                <a:sym typeface="Symbol" panose="05050102010706020507" pitchFamily="18" charset="2"/>
              </a:rPr>
              <a:t>order</a:t>
            </a:r>
            <a:r>
              <a:rPr lang="de-DE" sz="1800" dirty="0" smtClean="0">
                <a:sym typeface="Symbol" panose="05050102010706020507" pitchFamily="18" charset="2"/>
              </a:rPr>
              <a:t> </a:t>
            </a:r>
            <a:r>
              <a:rPr lang="de-DE" sz="1800" dirty="0" err="1" smtClean="0">
                <a:sym typeface="Symbol" panose="05050102010706020507" pitchFamily="18" charset="2"/>
              </a:rPr>
              <a:t>to</a:t>
            </a:r>
            <a:r>
              <a:rPr lang="de-DE" sz="1800" dirty="0" smtClean="0">
                <a:sym typeface="Symbol" panose="05050102010706020507" pitchFamily="18" charset="2"/>
              </a:rPr>
              <a:t> </a:t>
            </a:r>
            <a:r>
              <a:rPr lang="de-DE" sz="1800" dirty="0" err="1" smtClean="0">
                <a:sym typeface="Symbol" panose="05050102010706020507" pitchFamily="18" charset="2"/>
              </a:rPr>
              <a:t>classify</a:t>
            </a:r>
            <a:r>
              <a:rPr lang="de-DE" sz="1800" dirty="0" smtClean="0">
                <a:sym typeface="Symbol" panose="05050102010706020507" pitchFamily="18" charset="2"/>
              </a:rPr>
              <a:t> </a:t>
            </a:r>
            <a:r>
              <a:rPr lang="de-DE" sz="1800" dirty="0" err="1" smtClean="0">
                <a:sym typeface="Symbol" panose="05050102010706020507" pitchFamily="18" charset="2"/>
              </a:rPr>
              <a:t>the</a:t>
            </a:r>
            <a:r>
              <a:rPr lang="de-DE" sz="1800" dirty="0" smtClean="0">
                <a:sym typeface="Symbol" panose="05050102010706020507" pitchFamily="18" charset="2"/>
              </a:rPr>
              <a:t> </a:t>
            </a:r>
            <a:r>
              <a:rPr lang="de-DE" sz="1800" dirty="0" err="1" smtClean="0">
                <a:sym typeface="Symbol" panose="05050102010706020507" pitchFamily="18" charset="2"/>
              </a:rPr>
              <a:t>functional</a:t>
            </a:r>
            <a:r>
              <a:rPr lang="de-DE" sz="1800" dirty="0" smtClean="0">
                <a:sym typeface="Symbol" panose="05050102010706020507" pitchFamily="18" charset="2"/>
              </a:rPr>
              <a:t> </a:t>
            </a:r>
            <a:r>
              <a:rPr lang="de-DE" sz="1800" dirty="0" err="1" smtClean="0">
                <a:sym typeface="Symbol" panose="05050102010706020507" pitchFamily="18" charset="2"/>
              </a:rPr>
              <a:t>area</a:t>
            </a:r>
            <a:endParaRPr lang="de-DE" sz="1800" dirty="0" smtClean="0">
              <a:sym typeface="Symbol" panose="05050102010706020507" pitchFamily="18" charset="2"/>
            </a:endParaRPr>
          </a:p>
          <a:p>
            <a:pPr lvl="1"/>
            <a:r>
              <a:rPr lang="de-DE" sz="1800" dirty="0" err="1" smtClean="0">
                <a:sym typeface="Symbol" panose="05050102010706020507" pitchFamily="18" charset="2"/>
              </a:rPr>
              <a:t>Authors</a:t>
            </a:r>
            <a:r>
              <a:rPr lang="de-DE" sz="1800" dirty="0" smtClean="0">
                <a:sym typeface="Symbol" panose="05050102010706020507" pitchFamily="18" charset="2"/>
              </a:rPr>
              <a:t>: </a:t>
            </a:r>
            <a:r>
              <a:rPr lang="de-DE" sz="1800" dirty="0" err="1" smtClean="0">
                <a:sym typeface="Symbol" panose="05050102010706020507" pitchFamily="18" charset="2"/>
              </a:rPr>
              <a:t>authors</a:t>
            </a:r>
            <a:r>
              <a:rPr lang="de-DE" sz="1800" dirty="0" smtClean="0">
                <a:sym typeface="Symbol" panose="05050102010706020507" pitchFamily="18" charset="2"/>
              </a:rPr>
              <a:t> </a:t>
            </a:r>
            <a:r>
              <a:rPr lang="de-DE" sz="1800" dirty="0" err="1" smtClean="0">
                <a:sym typeface="Symbol" panose="05050102010706020507" pitchFamily="18" charset="2"/>
              </a:rPr>
              <a:t>of</a:t>
            </a:r>
            <a:r>
              <a:rPr lang="de-DE" sz="1800" dirty="0" smtClean="0">
                <a:sym typeface="Symbol" panose="05050102010706020507" pitchFamily="18" charset="2"/>
              </a:rPr>
              <a:t> </a:t>
            </a:r>
            <a:r>
              <a:rPr lang="de-DE" sz="1800" dirty="0" err="1" smtClean="0">
                <a:sym typeface="Symbol" panose="05050102010706020507" pitchFamily="18" charset="2"/>
              </a:rPr>
              <a:t>topics</a:t>
            </a:r>
            <a:r>
              <a:rPr lang="de-DE" sz="1800" dirty="0" smtClean="0">
                <a:sym typeface="Symbol" panose="05050102010706020507" pitchFamily="18" charset="2"/>
              </a:rPr>
              <a:t>/</a:t>
            </a:r>
            <a:r>
              <a:rPr lang="de-DE" sz="1800" dirty="0" err="1" smtClean="0">
                <a:sym typeface="Symbol" panose="05050102010706020507" pitchFamily="18" charset="2"/>
              </a:rPr>
              <a:t>films</a:t>
            </a:r>
            <a:endParaRPr lang="de-DE" sz="1800" dirty="0" smtClean="0">
              <a:sym typeface="Symbol" panose="05050102010706020507" pitchFamily="18" charset="2"/>
            </a:endParaRPr>
          </a:p>
          <a:p>
            <a:pPr lvl="1"/>
            <a:r>
              <a:rPr lang="de-DE" sz="1800" dirty="0" err="1" smtClean="0">
                <a:sym typeface="Symbol" panose="05050102010706020507" pitchFamily="18" charset="2"/>
              </a:rPr>
              <a:t>Publication</a:t>
            </a:r>
            <a:r>
              <a:rPr lang="de-DE" sz="1800" dirty="0" smtClean="0">
                <a:sym typeface="Symbol" panose="05050102010706020507" pitchFamily="18" charset="2"/>
              </a:rPr>
              <a:t> </a:t>
            </a:r>
            <a:r>
              <a:rPr lang="de-DE" sz="1800" dirty="0" err="1" smtClean="0">
                <a:sym typeface="Symbol" panose="05050102010706020507" pitchFamily="18" charset="2"/>
              </a:rPr>
              <a:t>date</a:t>
            </a:r>
            <a:r>
              <a:rPr lang="de-DE" sz="1800" dirty="0" smtClean="0">
                <a:sym typeface="Symbol" panose="05050102010706020507" pitchFamily="18" charset="2"/>
              </a:rPr>
              <a:t>: e.g. last </a:t>
            </a:r>
            <a:r>
              <a:rPr lang="de-DE" sz="1800" dirty="0" err="1" smtClean="0">
                <a:sym typeface="Symbol" panose="05050102010706020507" pitchFamily="18" charset="2"/>
              </a:rPr>
              <a:t>month</a:t>
            </a:r>
            <a:r>
              <a:rPr lang="de-DE" sz="1800" dirty="0" smtClean="0">
                <a:sym typeface="Symbol" panose="05050102010706020507" pitchFamily="18" charset="2"/>
              </a:rPr>
              <a:t>, last </a:t>
            </a:r>
            <a:r>
              <a:rPr lang="de-DE" sz="1800" dirty="0" err="1" smtClean="0">
                <a:sym typeface="Symbol" panose="05050102010706020507" pitchFamily="18" charset="2"/>
              </a:rPr>
              <a:t>week</a:t>
            </a:r>
            <a:r>
              <a:rPr lang="de-DE" sz="1800" dirty="0" smtClean="0">
                <a:sym typeface="Symbol" panose="05050102010706020507" pitchFamily="18" charset="2"/>
              </a:rPr>
              <a:t>, …</a:t>
            </a:r>
            <a:endParaRPr lang="de-DE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34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427857"/>
      </p:ext>
    </p:extLst>
  </p:cSld>
  <p:clrMapOvr>
    <a:masterClrMapping/>
  </p:clrMapOvr>
  <p:transition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Exploring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Search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35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9" y="1229234"/>
            <a:ext cx="9855121" cy="5467658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 bwMode="auto">
          <a:xfrm>
            <a:off x="1715589" y="1593669"/>
            <a:ext cx="2447108" cy="261257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7" name="Textfeld 6"/>
          <p:cNvSpPr txBox="1"/>
          <p:nvPr/>
        </p:nvSpPr>
        <p:spPr>
          <a:xfrm>
            <a:off x="4162697" y="1547149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C00000"/>
                </a:solidFill>
              </a:rPr>
              <a:t>Fulltext</a:t>
            </a:r>
            <a:r>
              <a:rPr lang="de-DE" dirty="0" smtClean="0">
                <a:solidFill>
                  <a:srgbClr val="C00000"/>
                </a:solidFill>
              </a:rPr>
              <a:t> Search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91439" y="2024744"/>
            <a:ext cx="1432560" cy="1815736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10" name="Textfeld 9"/>
          <p:cNvSpPr txBox="1"/>
          <p:nvPr/>
        </p:nvSpPr>
        <p:spPr>
          <a:xfrm>
            <a:off x="-1536" y="1728652"/>
            <a:ext cx="1617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de-DE" dirty="0" err="1"/>
              <a:t>Taxonomy</a:t>
            </a:r>
            <a:r>
              <a:rPr lang="de-DE" dirty="0"/>
              <a:t> Search</a:t>
            </a:r>
          </a:p>
        </p:txBody>
      </p:sp>
      <p:sp>
        <p:nvSpPr>
          <p:cNvPr id="11" name="Rechteck 10"/>
          <p:cNvSpPr/>
          <p:nvPr/>
        </p:nvSpPr>
        <p:spPr bwMode="auto">
          <a:xfrm>
            <a:off x="90739" y="5355771"/>
            <a:ext cx="1432560" cy="1079864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12" name="Textfeld 11"/>
          <p:cNvSpPr txBox="1"/>
          <p:nvPr/>
        </p:nvSpPr>
        <p:spPr>
          <a:xfrm>
            <a:off x="49693" y="6519743"/>
            <a:ext cx="18261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Global Content Filter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988708" y="1593668"/>
            <a:ext cx="1917291" cy="261257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14" name="Textfeld 13"/>
          <p:cNvSpPr txBox="1"/>
          <p:nvPr/>
        </p:nvSpPr>
        <p:spPr>
          <a:xfrm>
            <a:off x="7898624" y="1882540"/>
            <a:ext cx="1736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C00000"/>
                </a:solidFill>
              </a:rPr>
              <a:t>Local</a:t>
            </a:r>
            <a:r>
              <a:rPr lang="de-DE" dirty="0" smtClean="0">
                <a:solidFill>
                  <a:srgbClr val="C00000"/>
                </a:solidFill>
              </a:rPr>
              <a:t> Content Filter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90739" y="3872333"/>
            <a:ext cx="1432560" cy="1462133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16" name="Textfeld 15"/>
          <p:cNvSpPr txBox="1"/>
          <p:nvPr/>
        </p:nvSpPr>
        <p:spPr>
          <a:xfrm>
            <a:off x="1484234" y="3982683"/>
            <a:ext cx="1189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Type Search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54430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Exploring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Unit Views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2000" dirty="0" smtClean="0">
                <a:solidFill>
                  <a:schemeClr val="accent2"/>
                </a:solidFill>
              </a:rPr>
              <a:t>Topics (Container </a:t>
            </a:r>
            <a:r>
              <a:rPr lang="de-DE" sz="2000" dirty="0" err="1" smtClean="0">
                <a:solidFill>
                  <a:schemeClr val="accent2"/>
                </a:solidFill>
              </a:rPr>
              <a:t>for</a:t>
            </a:r>
            <a:r>
              <a:rPr lang="de-DE" sz="2000" dirty="0" smtClean="0">
                <a:solidFill>
                  <a:schemeClr val="accent2"/>
                </a:solidFill>
              </a:rPr>
              <a:t> Film, </a:t>
            </a:r>
            <a:r>
              <a:rPr lang="de-DE" sz="2000" dirty="0" err="1" smtClean="0">
                <a:solidFill>
                  <a:schemeClr val="accent2"/>
                </a:solidFill>
              </a:rPr>
              <a:t>Documents</a:t>
            </a:r>
            <a:r>
              <a:rPr lang="de-DE" sz="2000" dirty="0" smtClean="0">
                <a:solidFill>
                  <a:schemeClr val="accent2"/>
                </a:solidFill>
              </a:rPr>
              <a:t>, additional Data):</a:t>
            </a:r>
          </a:p>
          <a:p>
            <a:pPr lvl="1">
              <a:lnSpc>
                <a:spcPct val="150000"/>
              </a:lnSpc>
            </a:pPr>
            <a:r>
              <a:rPr lang="de-DE" dirty="0" smtClean="0"/>
              <a:t>View/</a:t>
            </a:r>
            <a:r>
              <a:rPr lang="de-DE" dirty="0" err="1" smtClean="0"/>
              <a:t>Vote</a:t>
            </a:r>
            <a:r>
              <a:rPr lang="de-DE" dirty="0" smtClean="0"/>
              <a:t>/Comment </a:t>
            </a:r>
            <a:r>
              <a:rPr lang="de-DE" dirty="0"/>
              <a:t>Films (Video Streaming</a:t>
            </a:r>
            <a:r>
              <a:rPr lang="de-DE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View/</a:t>
            </a:r>
            <a:r>
              <a:rPr lang="de-DE" dirty="0" err="1"/>
              <a:t>Vote</a:t>
            </a:r>
            <a:r>
              <a:rPr lang="de-DE" dirty="0"/>
              <a:t>/Comment </a:t>
            </a:r>
            <a:r>
              <a:rPr lang="de-DE" dirty="0" err="1" smtClean="0"/>
              <a:t>Documents</a:t>
            </a:r>
            <a:endParaRPr lang="de-DE" sz="2000" dirty="0" smtClean="0"/>
          </a:p>
          <a:p>
            <a:pPr>
              <a:lnSpc>
                <a:spcPct val="150000"/>
              </a:lnSpc>
            </a:pPr>
            <a:r>
              <a:rPr lang="de-DE" sz="2000" dirty="0" err="1" smtClean="0">
                <a:solidFill>
                  <a:schemeClr val="accent2"/>
                </a:solidFill>
              </a:rPr>
              <a:t>Playlists</a:t>
            </a:r>
            <a:r>
              <a:rPr lang="de-DE" sz="2000" dirty="0" smtClean="0">
                <a:solidFill>
                  <a:schemeClr val="accent2"/>
                </a:solidFill>
              </a:rPr>
              <a:t>: </a:t>
            </a:r>
            <a:r>
              <a:rPr lang="de-DE" sz="2000" dirty="0" smtClean="0"/>
              <a:t>View/</a:t>
            </a:r>
            <a:r>
              <a:rPr lang="de-DE" sz="2000" dirty="0" err="1" smtClean="0"/>
              <a:t>Vote</a:t>
            </a:r>
            <a:r>
              <a:rPr lang="de-DE" sz="2000" dirty="0" smtClean="0"/>
              <a:t>/Comment Actions</a:t>
            </a:r>
          </a:p>
          <a:p>
            <a:pPr>
              <a:lnSpc>
                <a:spcPct val="150000"/>
              </a:lnSpc>
            </a:pPr>
            <a:r>
              <a:rPr lang="de-DE" sz="2000" dirty="0" smtClean="0">
                <a:solidFill>
                  <a:schemeClr val="accent2"/>
                </a:solidFill>
              </a:rPr>
              <a:t>Briefings: </a:t>
            </a:r>
            <a:r>
              <a:rPr lang="de-DE" sz="2000" dirty="0" smtClean="0"/>
              <a:t>View/</a:t>
            </a:r>
            <a:r>
              <a:rPr lang="de-DE" sz="2000" dirty="0" err="1" smtClean="0"/>
              <a:t>Vote</a:t>
            </a:r>
            <a:r>
              <a:rPr lang="de-DE" sz="2000" dirty="0" smtClean="0"/>
              <a:t>/Comment Actions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accent2"/>
                </a:solidFill>
              </a:rPr>
              <a:t>Trainings (incl. </a:t>
            </a:r>
            <a:r>
              <a:rPr lang="de-DE" sz="2000" dirty="0" err="1">
                <a:solidFill>
                  <a:schemeClr val="accent2"/>
                </a:solidFill>
              </a:rPr>
              <a:t>Quizzes</a:t>
            </a:r>
            <a:r>
              <a:rPr lang="de-DE" sz="2000" dirty="0" smtClean="0">
                <a:solidFill>
                  <a:schemeClr val="accent2"/>
                </a:solidFill>
              </a:rPr>
              <a:t>): </a:t>
            </a:r>
            <a:r>
              <a:rPr lang="de-DE" sz="2000" dirty="0" smtClean="0"/>
              <a:t>View/Work Actions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accent2"/>
                </a:solidFill>
              </a:rPr>
              <a:t>Topic </a:t>
            </a:r>
            <a:r>
              <a:rPr lang="de-DE" sz="2000" dirty="0" err="1" smtClean="0">
                <a:solidFill>
                  <a:schemeClr val="accent2"/>
                </a:solidFill>
              </a:rPr>
              <a:t>Requests</a:t>
            </a:r>
            <a:r>
              <a:rPr lang="de-DE" sz="2000" dirty="0" smtClean="0">
                <a:solidFill>
                  <a:schemeClr val="accent2"/>
                </a:solidFill>
              </a:rPr>
              <a:t>:</a:t>
            </a:r>
            <a:r>
              <a:rPr lang="de-DE" sz="2000" dirty="0" smtClean="0"/>
              <a:t> Create/Read/Update/Delete</a:t>
            </a:r>
          </a:p>
          <a:p>
            <a:pPr>
              <a:lnSpc>
                <a:spcPct val="150000"/>
              </a:lnSpc>
            </a:pPr>
            <a:r>
              <a:rPr lang="de-DE" sz="2000" dirty="0" err="1">
                <a:solidFill>
                  <a:schemeClr val="accent2"/>
                </a:solidFill>
              </a:rPr>
              <a:t>Question</a:t>
            </a:r>
            <a:r>
              <a:rPr lang="de-DE" sz="2000" dirty="0">
                <a:solidFill>
                  <a:schemeClr val="accent2"/>
                </a:solidFill>
              </a:rPr>
              <a:t> &amp; </a:t>
            </a:r>
            <a:r>
              <a:rPr lang="de-DE" sz="2000" dirty="0" err="1" smtClean="0">
                <a:solidFill>
                  <a:schemeClr val="accent2"/>
                </a:solidFill>
              </a:rPr>
              <a:t>Answers</a:t>
            </a:r>
            <a:r>
              <a:rPr lang="de-DE" sz="2000" dirty="0" smtClean="0">
                <a:solidFill>
                  <a:schemeClr val="accent2"/>
                </a:solidFill>
              </a:rPr>
              <a:t>:</a:t>
            </a:r>
            <a:r>
              <a:rPr lang="de-DE" sz="2000" dirty="0" smtClean="0"/>
              <a:t> </a:t>
            </a:r>
            <a:r>
              <a:rPr lang="de-DE" sz="2000" dirty="0"/>
              <a:t>Create/Read/Update/Delete</a:t>
            </a:r>
          </a:p>
          <a:p>
            <a:pPr lvl="1">
              <a:lnSpc>
                <a:spcPct val="150000"/>
              </a:lnSpc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36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82968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21" y="1090001"/>
            <a:ext cx="9019120" cy="57069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Exploring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Unit Views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37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292101" y="1090001"/>
            <a:ext cx="1536699" cy="2853954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7" name="Textfeld 6"/>
          <p:cNvSpPr txBox="1"/>
          <p:nvPr/>
        </p:nvSpPr>
        <p:spPr>
          <a:xfrm>
            <a:off x="6427748" y="5143259"/>
            <a:ext cx="682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C00000"/>
                </a:solidFill>
              </a:rPr>
              <a:t>Voting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2078980" y="2433108"/>
            <a:ext cx="4591786" cy="2652697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10" name="Textfeld 9"/>
          <p:cNvSpPr txBox="1"/>
          <p:nvPr/>
        </p:nvSpPr>
        <p:spPr>
          <a:xfrm>
            <a:off x="292101" y="4096742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de-DE" dirty="0" smtClean="0"/>
              <a:t>Unit </a:t>
            </a:r>
            <a:r>
              <a:rPr lang="de-DE" dirty="0" err="1" smtClean="0"/>
              <a:t>Meta</a:t>
            </a:r>
            <a:r>
              <a:rPr lang="de-DE" dirty="0" smtClean="0"/>
              <a:t> Data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 bwMode="auto">
          <a:xfrm>
            <a:off x="7175863" y="5623718"/>
            <a:ext cx="2211978" cy="1079864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12" name="Textfeld 11"/>
          <p:cNvSpPr txBox="1"/>
          <p:nvPr/>
        </p:nvSpPr>
        <p:spPr>
          <a:xfrm>
            <a:off x="5623693" y="6275023"/>
            <a:ext cx="1478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User Comments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3" name="Rechteck 12"/>
          <p:cNvSpPr/>
          <p:nvPr/>
        </p:nvSpPr>
        <p:spPr bwMode="auto">
          <a:xfrm>
            <a:off x="7110692" y="2366945"/>
            <a:ext cx="2277149" cy="1577010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14" name="Textfeld 13"/>
          <p:cNvSpPr txBox="1"/>
          <p:nvPr/>
        </p:nvSpPr>
        <p:spPr>
          <a:xfrm>
            <a:off x="7173150" y="1993005"/>
            <a:ext cx="2143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C00000"/>
                </a:solidFill>
              </a:rPr>
              <a:t>Screenplay</a:t>
            </a:r>
            <a:r>
              <a:rPr lang="de-DE" dirty="0" smtClean="0">
                <a:solidFill>
                  <a:srgbClr val="C00000"/>
                </a:solidFill>
              </a:rPr>
              <a:t> („Drehbuch“)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7101983" y="4767942"/>
            <a:ext cx="2285858" cy="635725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16" name="Textfeld 15"/>
          <p:cNvSpPr txBox="1"/>
          <p:nvPr/>
        </p:nvSpPr>
        <p:spPr>
          <a:xfrm>
            <a:off x="3759960" y="2059168"/>
            <a:ext cx="12298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Media Player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8" name="Rechteck 17"/>
          <p:cNvSpPr/>
          <p:nvPr/>
        </p:nvSpPr>
        <p:spPr bwMode="auto">
          <a:xfrm>
            <a:off x="1828865" y="1093714"/>
            <a:ext cx="3535615" cy="517372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8" name="Rechteck 7"/>
          <p:cNvSpPr/>
          <p:nvPr/>
        </p:nvSpPr>
        <p:spPr bwMode="auto">
          <a:xfrm>
            <a:off x="1793678" y="1105431"/>
            <a:ext cx="111742" cy="495023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19" name="Rechteck 18"/>
          <p:cNvSpPr/>
          <p:nvPr/>
        </p:nvSpPr>
        <p:spPr bwMode="auto">
          <a:xfrm>
            <a:off x="7082810" y="4096742"/>
            <a:ext cx="2285858" cy="451149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20" name="Textfeld 19"/>
          <p:cNvSpPr txBox="1"/>
          <p:nvPr/>
        </p:nvSpPr>
        <p:spPr>
          <a:xfrm>
            <a:off x="8534855" y="4146910"/>
            <a:ext cx="752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C00000"/>
                </a:solidFill>
              </a:rPr>
              <a:t>Embed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8029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Exploring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Individual Page View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2000" dirty="0" err="1" smtClean="0">
                <a:solidFill>
                  <a:schemeClr val="accent2"/>
                </a:solidFill>
              </a:rPr>
              <a:t>My</a:t>
            </a:r>
            <a:r>
              <a:rPr lang="de-DE" sz="2000" dirty="0" smtClean="0">
                <a:solidFill>
                  <a:schemeClr val="accent2"/>
                </a:solidFill>
              </a:rPr>
              <a:t> Content: </a:t>
            </a:r>
            <a:r>
              <a:rPr lang="de-DE" sz="2000" dirty="0" smtClean="0"/>
              <a:t>Dashboards </a:t>
            </a:r>
          </a:p>
          <a:p>
            <a:pPr lvl="1">
              <a:lnSpc>
                <a:spcPct val="150000"/>
              </a:lnSpc>
            </a:pPr>
            <a:r>
              <a:rPr lang="de-DE" sz="1800" dirty="0" smtClean="0"/>
              <a:t>Topic Dashboard</a:t>
            </a:r>
          </a:p>
          <a:p>
            <a:pPr lvl="1">
              <a:lnSpc>
                <a:spcPct val="150000"/>
              </a:lnSpc>
            </a:pPr>
            <a:r>
              <a:rPr lang="de-DE" sz="1800" dirty="0" smtClean="0"/>
              <a:t>Film Dashboard (incl. Play Status)</a:t>
            </a:r>
          </a:p>
          <a:p>
            <a:pPr lvl="1">
              <a:lnSpc>
                <a:spcPct val="150000"/>
              </a:lnSpc>
            </a:pPr>
            <a:r>
              <a:rPr lang="de-DE" sz="1800" dirty="0" err="1" smtClean="0"/>
              <a:t>Document</a:t>
            </a:r>
            <a:r>
              <a:rPr lang="de-DE" sz="1800" dirty="0" smtClean="0"/>
              <a:t> Dashboard</a:t>
            </a:r>
          </a:p>
          <a:p>
            <a:pPr lvl="1">
              <a:lnSpc>
                <a:spcPct val="150000"/>
              </a:lnSpc>
            </a:pPr>
            <a:r>
              <a:rPr lang="de-DE" sz="1800" dirty="0" smtClean="0"/>
              <a:t>Training Dashboard (incl. Work Status)</a:t>
            </a:r>
          </a:p>
          <a:p>
            <a:pPr lvl="1">
              <a:lnSpc>
                <a:spcPct val="150000"/>
              </a:lnSpc>
            </a:pPr>
            <a:r>
              <a:rPr lang="de-DE" sz="1800" dirty="0" smtClean="0"/>
              <a:t>Briefing Dashboard</a:t>
            </a:r>
            <a:endParaRPr lang="de-DE" sz="1800" dirty="0"/>
          </a:p>
          <a:p>
            <a:pPr>
              <a:lnSpc>
                <a:spcPct val="150000"/>
              </a:lnSpc>
            </a:pPr>
            <a:r>
              <a:rPr lang="de-DE" sz="2000" dirty="0" smtClean="0">
                <a:solidFill>
                  <a:schemeClr val="accent2"/>
                </a:solidFill>
              </a:rPr>
              <a:t>Account: </a:t>
            </a:r>
            <a:r>
              <a:rPr lang="de-DE" sz="2000" dirty="0" smtClean="0"/>
              <a:t>Read/Update/Delete Actions</a:t>
            </a:r>
            <a:endParaRPr lang="de-DE" sz="2000" dirty="0"/>
          </a:p>
          <a:p>
            <a:pPr>
              <a:lnSpc>
                <a:spcPct val="150000"/>
              </a:lnSpc>
            </a:pPr>
            <a:r>
              <a:rPr lang="de-DE" sz="2000" dirty="0" smtClean="0">
                <a:solidFill>
                  <a:schemeClr val="accent2"/>
                </a:solidFill>
              </a:rPr>
              <a:t>Messages:</a:t>
            </a:r>
            <a:r>
              <a:rPr lang="de-DE" sz="2000" dirty="0" smtClean="0"/>
              <a:t> Create/Read/Update/Delete </a:t>
            </a:r>
            <a:r>
              <a:rPr lang="de-DE" sz="2000" dirty="0"/>
              <a:t>Messages (in / out)</a:t>
            </a:r>
          </a:p>
          <a:p>
            <a:pPr>
              <a:lnSpc>
                <a:spcPct val="150000"/>
              </a:lnSpc>
            </a:pPr>
            <a:r>
              <a:rPr lang="de-DE" sz="2000" dirty="0" smtClean="0">
                <a:solidFill>
                  <a:schemeClr val="accent2"/>
                </a:solidFill>
              </a:rPr>
              <a:t>Abonnements:</a:t>
            </a:r>
            <a:r>
              <a:rPr lang="de-DE" sz="2000" dirty="0" smtClean="0"/>
              <a:t> Dashboard, Create/Read/Update/Delete Actions</a:t>
            </a:r>
          </a:p>
          <a:p>
            <a:pPr>
              <a:lnSpc>
                <a:spcPct val="150000"/>
              </a:lnSpc>
            </a:pPr>
            <a:r>
              <a:rPr lang="de-DE" sz="2000" dirty="0" smtClean="0">
                <a:solidFill>
                  <a:schemeClr val="accent2"/>
                </a:solidFill>
              </a:rPr>
              <a:t>Reputation:</a:t>
            </a:r>
            <a:r>
              <a:rPr lang="de-DE" sz="2000" dirty="0" smtClean="0"/>
              <a:t> Dashboard, Read (</a:t>
            </a:r>
            <a:r>
              <a:rPr lang="de-DE" sz="2000" dirty="0" err="1" smtClean="0"/>
              <a:t>Badges</a:t>
            </a:r>
            <a:r>
              <a:rPr lang="de-DE" sz="2000" dirty="0"/>
              <a:t>, Reputation </a:t>
            </a:r>
            <a:r>
              <a:rPr lang="de-DE" sz="2000" dirty="0" err="1"/>
              <a:t>Scores</a:t>
            </a:r>
            <a:r>
              <a:rPr lang="de-DE" sz="2000" dirty="0" smtClean="0"/>
              <a:t>) Actions</a:t>
            </a:r>
            <a:endParaRPr lang="de-DE" sz="2000" dirty="0"/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38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517322"/>
      </p:ext>
    </p:extLst>
  </p:cSld>
  <p:clrMapOvr>
    <a:masterClrMapping/>
  </p:clrMapOvr>
  <p:transition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089"/>
            <a:ext cx="9771635" cy="45337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Exploring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Individual Page View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39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25630" y="4229684"/>
            <a:ext cx="1340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User Profile &amp; </a:t>
            </a:r>
            <a:br>
              <a:rPr lang="de-DE" dirty="0" smtClean="0">
                <a:solidFill>
                  <a:srgbClr val="C00000"/>
                </a:solidFill>
              </a:rPr>
            </a:br>
            <a:r>
              <a:rPr lang="de-DE" dirty="0" smtClean="0">
                <a:solidFill>
                  <a:srgbClr val="C00000"/>
                </a:solidFill>
              </a:rPr>
              <a:t>Messaging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565175" y="1470169"/>
            <a:ext cx="8206460" cy="4312322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13" name="Rechteck 12"/>
          <p:cNvSpPr/>
          <p:nvPr/>
        </p:nvSpPr>
        <p:spPr bwMode="auto">
          <a:xfrm>
            <a:off x="8395063" y="2603863"/>
            <a:ext cx="775063" cy="2699967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14" name="Textfeld 13"/>
          <p:cNvSpPr txBox="1"/>
          <p:nvPr/>
        </p:nvSpPr>
        <p:spPr>
          <a:xfrm>
            <a:off x="8356837" y="2322548"/>
            <a:ext cx="10919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Play Status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0" y="3030793"/>
            <a:ext cx="1166949" cy="1140613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16" name="Textfeld 15"/>
          <p:cNvSpPr txBox="1"/>
          <p:nvPr/>
        </p:nvSpPr>
        <p:spPr>
          <a:xfrm>
            <a:off x="4631268" y="1132432"/>
            <a:ext cx="14478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Film Dashboard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9" name="Rechteck 18"/>
          <p:cNvSpPr/>
          <p:nvPr/>
        </p:nvSpPr>
        <p:spPr bwMode="auto">
          <a:xfrm>
            <a:off x="1604247" y="2185851"/>
            <a:ext cx="6790816" cy="653143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21" name="Textfeld 20"/>
          <p:cNvSpPr txBox="1"/>
          <p:nvPr/>
        </p:nvSpPr>
        <p:spPr>
          <a:xfrm>
            <a:off x="4121353" y="1847258"/>
            <a:ext cx="10198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Field Filter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91818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Functional</a:t>
            </a:r>
            <a:r>
              <a:rPr lang="de-DE" dirty="0"/>
              <a:t> Proposition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E5D89B7D-BE49-40AB-B459-F8DB6D439979}" type="slidenum">
              <a:rPr lang="de-DE" smtClean="0"/>
              <a:pPr/>
              <a:t>4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219179" y="1492348"/>
            <a:ext cx="3520440" cy="191262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>
            <a:softEdge rad="63500"/>
          </a:effectLst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15" name="Flussdiagramm: Alternativer Prozess 14"/>
          <p:cNvSpPr/>
          <p:nvPr/>
        </p:nvSpPr>
        <p:spPr bwMode="auto">
          <a:xfrm>
            <a:off x="443686" y="1666374"/>
            <a:ext cx="9018628" cy="4917305"/>
          </a:xfrm>
          <a:prstGeom prst="flowChartAlternateProcess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lIns="72000" rIns="72000" rtlCol="0" anchor="ctr"/>
          <a:lstStyle/>
          <a:p>
            <a:pPr>
              <a:lnSpc>
                <a:spcPct val="150000"/>
              </a:lnSpc>
            </a:pPr>
            <a:endParaRPr lang="de-DE" sz="2400" b="1" dirty="0" smtClean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endParaRPr lang="de-DE" sz="2400" b="1" dirty="0">
              <a:solidFill>
                <a:schemeClr val="accent2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70" y="1232636"/>
            <a:ext cx="3451860" cy="706226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1029411" y="1862868"/>
            <a:ext cx="1721945" cy="4149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de-DE" sz="2800" b="1" dirty="0" err="1">
                <a:solidFill>
                  <a:srgbClr val="00B0F0"/>
                </a:solidFill>
              </a:rPr>
              <a:t>We</a:t>
            </a:r>
            <a:endParaRPr lang="de-DE" sz="2800" b="1" dirty="0">
              <a:solidFill>
                <a:srgbClr val="00B0F0"/>
              </a:solidFill>
            </a:endParaRPr>
          </a:p>
          <a:p>
            <a:pPr>
              <a:lnSpc>
                <a:spcPts val="4000"/>
              </a:lnSpc>
            </a:pPr>
            <a:r>
              <a:rPr lang="de-DE" sz="2800" b="1" dirty="0" err="1" smtClean="0">
                <a:solidFill>
                  <a:srgbClr val="008000"/>
                </a:solidFill>
              </a:rPr>
              <a:t>build</a:t>
            </a:r>
            <a:r>
              <a:rPr lang="de-DE" sz="2800" b="1" dirty="0" smtClean="0">
                <a:solidFill>
                  <a:srgbClr val="008000"/>
                </a:solidFill>
              </a:rPr>
              <a:t>,</a:t>
            </a:r>
            <a:r>
              <a:rPr lang="de-DE" sz="2800" b="1" dirty="0" smtClean="0">
                <a:solidFill>
                  <a:schemeClr val="accent2"/>
                </a:solidFill>
              </a:rPr>
              <a:t> </a:t>
            </a:r>
            <a:endParaRPr lang="de-DE" sz="2800" b="1" dirty="0">
              <a:solidFill>
                <a:schemeClr val="accent2"/>
              </a:solidFill>
            </a:endParaRPr>
          </a:p>
          <a:p>
            <a:pPr>
              <a:lnSpc>
                <a:spcPts val="4000"/>
              </a:lnSpc>
            </a:pPr>
            <a:r>
              <a:rPr lang="de-DE" sz="2800" b="1" dirty="0" err="1">
                <a:solidFill>
                  <a:srgbClr val="C00000"/>
                </a:solidFill>
              </a:rPr>
              <a:t>share</a:t>
            </a:r>
            <a:r>
              <a:rPr lang="de-DE" sz="2800" b="1" dirty="0">
                <a:solidFill>
                  <a:srgbClr val="C00000"/>
                </a:solidFill>
              </a:rPr>
              <a:t>,</a:t>
            </a:r>
          </a:p>
          <a:p>
            <a:pPr>
              <a:lnSpc>
                <a:spcPts val="4000"/>
              </a:lnSpc>
            </a:pPr>
            <a:r>
              <a:rPr lang="de-DE" sz="2800" b="1" dirty="0" err="1">
                <a:solidFill>
                  <a:schemeClr val="accent2"/>
                </a:solidFill>
              </a:rPr>
              <a:t>watch</a:t>
            </a:r>
            <a:r>
              <a:rPr lang="de-DE" sz="2800" b="1" dirty="0">
                <a:solidFill>
                  <a:schemeClr val="accent2"/>
                </a:solidFill>
              </a:rPr>
              <a:t>,</a:t>
            </a:r>
            <a:endParaRPr lang="de-DE" sz="2800" b="1" dirty="0">
              <a:solidFill>
                <a:srgbClr val="C00000"/>
              </a:solidFill>
            </a:endParaRPr>
          </a:p>
          <a:p>
            <a:pPr>
              <a:lnSpc>
                <a:spcPts val="4000"/>
              </a:lnSpc>
            </a:pPr>
            <a:r>
              <a:rPr lang="de-DE" sz="2800" b="1" dirty="0" err="1">
                <a:solidFill>
                  <a:srgbClr val="002060"/>
                </a:solidFill>
              </a:rPr>
              <a:t>support</a:t>
            </a:r>
            <a:r>
              <a:rPr lang="de-DE" sz="2800" b="1" dirty="0">
                <a:solidFill>
                  <a:srgbClr val="002060"/>
                </a:solidFill>
              </a:rPr>
              <a:t>,</a:t>
            </a:r>
            <a:r>
              <a:rPr lang="de-DE" sz="2800" b="1" dirty="0">
                <a:solidFill>
                  <a:schemeClr val="accent2"/>
                </a:solidFill>
              </a:rPr>
              <a:t> </a:t>
            </a:r>
          </a:p>
          <a:p>
            <a:pPr>
              <a:lnSpc>
                <a:spcPts val="4000"/>
              </a:lnSpc>
            </a:pPr>
            <a:r>
              <a:rPr lang="de-DE" sz="2800" b="1" dirty="0" err="1">
                <a:solidFill>
                  <a:srgbClr val="7030A0"/>
                </a:solidFill>
              </a:rPr>
              <a:t>train</a:t>
            </a:r>
            <a:endParaRPr lang="de-DE" sz="2800" b="1" dirty="0">
              <a:solidFill>
                <a:srgbClr val="FFCC99"/>
              </a:solidFill>
            </a:endParaRPr>
          </a:p>
          <a:p>
            <a:pPr>
              <a:lnSpc>
                <a:spcPts val="4000"/>
              </a:lnSpc>
            </a:pPr>
            <a:r>
              <a:rPr lang="de-DE" sz="2800" b="1" dirty="0" err="1"/>
              <a:t>and</a:t>
            </a:r>
            <a:r>
              <a:rPr lang="de-DE" sz="2800" b="1" dirty="0">
                <a:solidFill>
                  <a:schemeClr val="accent2"/>
                </a:solidFill>
              </a:rPr>
              <a:t> </a:t>
            </a:r>
          </a:p>
          <a:p>
            <a:pPr>
              <a:lnSpc>
                <a:spcPts val="4000"/>
              </a:lnSpc>
            </a:pPr>
            <a:r>
              <a:rPr lang="de-DE" sz="2800" b="1" dirty="0" err="1">
                <a:solidFill>
                  <a:srgbClr val="00B0F0"/>
                </a:solidFill>
              </a:rPr>
              <a:t>know</a:t>
            </a:r>
            <a:r>
              <a:rPr lang="de-DE" sz="2800" b="1" dirty="0">
                <a:solidFill>
                  <a:srgbClr val="00B0F0"/>
                </a:solidFill>
              </a:rPr>
              <a:t>!</a:t>
            </a:r>
            <a:endParaRPr lang="de-DE" sz="2800" b="1" dirty="0">
              <a:solidFill>
                <a:schemeClr val="accent2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3754556" y="3448663"/>
            <a:ext cx="5113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/>
              <a:t>m</a:t>
            </a:r>
            <a:r>
              <a:rPr lang="de-DE" sz="2400" dirty="0" smtClean="0"/>
              <a:t>ulti-media (</a:t>
            </a:r>
            <a:r>
              <a:rPr lang="de-DE" sz="2400" dirty="0" err="1" smtClean="0"/>
              <a:t>videos</a:t>
            </a:r>
            <a:r>
              <a:rPr lang="de-DE" sz="2400" dirty="0" smtClean="0"/>
              <a:t>, </a:t>
            </a:r>
            <a:r>
              <a:rPr lang="de-DE" sz="2400" dirty="0" err="1" smtClean="0"/>
              <a:t>documents</a:t>
            </a:r>
            <a:r>
              <a:rPr lang="de-DE" sz="2400" dirty="0" smtClean="0"/>
              <a:t>, …)</a:t>
            </a:r>
            <a:endParaRPr lang="de-DE" sz="2400" dirty="0"/>
          </a:p>
        </p:txBody>
      </p:sp>
      <p:sp>
        <p:nvSpPr>
          <p:cNvPr id="11" name="Pfeil nach rechts 10"/>
          <p:cNvSpPr/>
          <p:nvPr/>
        </p:nvSpPr>
        <p:spPr bwMode="auto">
          <a:xfrm flipH="1">
            <a:off x="3051735" y="4048837"/>
            <a:ext cx="588977" cy="327660"/>
          </a:xfrm>
          <a:prstGeom prst="rightArrow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l"/>
            <a:endParaRPr lang="de-DE" sz="2200"/>
          </a:p>
        </p:txBody>
      </p:sp>
      <p:sp>
        <p:nvSpPr>
          <p:cNvPr id="13" name="Textfeld 12"/>
          <p:cNvSpPr txBox="1"/>
          <p:nvPr/>
        </p:nvSpPr>
        <p:spPr>
          <a:xfrm>
            <a:off x="3754556" y="2427058"/>
            <a:ext cx="5025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 err="1"/>
              <a:t>topics</a:t>
            </a:r>
            <a:r>
              <a:rPr lang="de-DE" sz="2400" dirty="0"/>
              <a:t> / </a:t>
            </a:r>
            <a:r>
              <a:rPr lang="de-DE" sz="2400" dirty="0" err="1"/>
              <a:t>films</a:t>
            </a:r>
            <a:r>
              <a:rPr lang="de-DE" sz="2400" dirty="0"/>
              <a:t>, </a:t>
            </a:r>
            <a:r>
              <a:rPr lang="de-DE" sz="2400" dirty="0" err="1"/>
              <a:t>briefings</a:t>
            </a:r>
            <a:r>
              <a:rPr lang="de-DE" sz="2400" dirty="0"/>
              <a:t>, </a:t>
            </a:r>
            <a:r>
              <a:rPr lang="de-DE" sz="2400" dirty="0" err="1"/>
              <a:t>trainings</a:t>
            </a:r>
            <a:r>
              <a:rPr lang="de-DE" sz="2400" dirty="0"/>
              <a:t>, …</a:t>
            </a:r>
          </a:p>
        </p:txBody>
      </p:sp>
      <p:sp>
        <p:nvSpPr>
          <p:cNvPr id="16" name="Pfeil nach rechts 15"/>
          <p:cNvSpPr/>
          <p:nvPr/>
        </p:nvSpPr>
        <p:spPr bwMode="auto">
          <a:xfrm flipH="1">
            <a:off x="3051735" y="2495125"/>
            <a:ext cx="588977" cy="327660"/>
          </a:xfrm>
          <a:prstGeom prst="rightArrow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l"/>
            <a:endParaRPr lang="de-DE" sz="2200"/>
          </a:p>
        </p:txBody>
      </p:sp>
      <p:sp>
        <p:nvSpPr>
          <p:cNvPr id="17" name="Textfeld 16"/>
          <p:cNvSpPr txBox="1"/>
          <p:nvPr/>
        </p:nvSpPr>
        <p:spPr>
          <a:xfrm>
            <a:off x="3754556" y="2950650"/>
            <a:ext cx="3817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 err="1"/>
              <a:t>quality</a:t>
            </a:r>
            <a:r>
              <a:rPr lang="de-DE" sz="2400" dirty="0"/>
              <a:t> </a:t>
            </a:r>
            <a:r>
              <a:rPr lang="de-DE" sz="2400" dirty="0" err="1"/>
              <a:t>assured</a:t>
            </a:r>
            <a:r>
              <a:rPr lang="de-DE" sz="2400" dirty="0"/>
              <a:t> </a:t>
            </a:r>
            <a:r>
              <a:rPr lang="de-DE" sz="2400" dirty="0" err="1"/>
              <a:t>publication</a:t>
            </a:r>
            <a:endParaRPr lang="de-DE" sz="2400" dirty="0"/>
          </a:p>
        </p:txBody>
      </p:sp>
      <p:sp>
        <p:nvSpPr>
          <p:cNvPr id="18" name="Pfeil nach rechts 17"/>
          <p:cNvSpPr/>
          <p:nvPr/>
        </p:nvSpPr>
        <p:spPr bwMode="auto">
          <a:xfrm flipH="1">
            <a:off x="3051735" y="3019379"/>
            <a:ext cx="588977" cy="327660"/>
          </a:xfrm>
          <a:prstGeom prst="rightArrow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l"/>
            <a:endParaRPr lang="de-DE" sz="2200"/>
          </a:p>
        </p:txBody>
      </p:sp>
      <p:sp>
        <p:nvSpPr>
          <p:cNvPr id="19" name="Textfeld 18"/>
          <p:cNvSpPr txBox="1"/>
          <p:nvPr/>
        </p:nvSpPr>
        <p:spPr>
          <a:xfrm>
            <a:off x="3754556" y="3990491"/>
            <a:ext cx="5014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/>
              <a:t>multi-media </a:t>
            </a:r>
            <a:r>
              <a:rPr lang="de-DE" sz="2400" dirty="0" err="1"/>
              <a:t>questions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answers</a:t>
            </a:r>
            <a:endParaRPr lang="de-DE" sz="2400" dirty="0"/>
          </a:p>
        </p:txBody>
      </p:sp>
      <p:sp>
        <p:nvSpPr>
          <p:cNvPr id="20" name="Pfeil nach rechts 19"/>
          <p:cNvSpPr/>
          <p:nvPr/>
        </p:nvSpPr>
        <p:spPr bwMode="auto">
          <a:xfrm flipH="1">
            <a:off x="3051735" y="3505533"/>
            <a:ext cx="588977" cy="327660"/>
          </a:xfrm>
          <a:prstGeom prst="rightArrow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l"/>
            <a:endParaRPr lang="de-DE" sz="2200"/>
          </a:p>
        </p:txBody>
      </p:sp>
      <p:sp>
        <p:nvSpPr>
          <p:cNvPr id="21" name="Textfeld 20"/>
          <p:cNvSpPr txBox="1"/>
          <p:nvPr/>
        </p:nvSpPr>
        <p:spPr>
          <a:xfrm>
            <a:off x="3754556" y="4487745"/>
            <a:ext cx="3028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2400" dirty="0"/>
              <a:t>multi-media </a:t>
            </a:r>
            <a:r>
              <a:rPr lang="de-DE" sz="2400" dirty="0" err="1"/>
              <a:t>trainings</a:t>
            </a:r>
            <a:endParaRPr lang="de-DE" sz="2400" dirty="0"/>
          </a:p>
        </p:txBody>
      </p:sp>
      <p:sp>
        <p:nvSpPr>
          <p:cNvPr id="22" name="Pfeil nach rechts 21"/>
          <p:cNvSpPr/>
          <p:nvPr/>
        </p:nvSpPr>
        <p:spPr bwMode="auto">
          <a:xfrm flipH="1">
            <a:off x="3051735" y="4544516"/>
            <a:ext cx="588977" cy="327660"/>
          </a:xfrm>
          <a:prstGeom prst="rightArrow">
            <a:avLst/>
          </a:prstGeom>
          <a:solidFill>
            <a:schemeClr val="bg1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l"/>
            <a:endParaRPr lang="de-DE" sz="2200"/>
          </a:p>
        </p:txBody>
      </p:sp>
    </p:spTree>
    <p:extLst>
      <p:ext uri="{BB962C8B-B14F-4D97-AF65-F5344CB8AC3E}">
        <p14:creationId xmlns:p14="http://schemas.microsoft.com/office/powerpoint/2010/main" val="263366172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Exploring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General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accent2"/>
                </a:solidFill>
              </a:rPr>
              <a:t>User </a:t>
            </a:r>
            <a:r>
              <a:rPr lang="de-DE" sz="2000" dirty="0" smtClean="0">
                <a:solidFill>
                  <a:schemeClr val="accent2"/>
                </a:solidFill>
              </a:rPr>
              <a:t>Registration</a:t>
            </a:r>
            <a:endParaRPr lang="de-DE" sz="2000" dirty="0"/>
          </a:p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accent2"/>
                </a:solidFill>
              </a:rPr>
              <a:t>User </a:t>
            </a:r>
            <a:r>
              <a:rPr lang="de-DE" sz="2000" dirty="0" smtClean="0">
                <a:solidFill>
                  <a:schemeClr val="accent2"/>
                </a:solidFill>
              </a:rPr>
              <a:t>Authentication: </a:t>
            </a:r>
            <a:r>
              <a:rPr lang="de-DE" sz="2000" dirty="0" smtClean="0"/>
              <a:t>Login / </a:t>
            </a:r>
            <a:r>
              <a:rPr lang="de-DE" sz="2000" dirty="0" err="1" smtClean="0"/>
              <a:t>Logoff</a:t>
            </a:r>
            <a:r>
              <a:rPr lang="de-DE" sz="2000" dirty="0" smtClean="0"/>
              <a:t> Actions</a:t>
            </a:r>
            <a:endParaRPr lang="de-DE" sz="2000" dirty="0"/>
          </a:p>
          <a:p>
            <a:pPr>
              <a:lnSpc>
                <a:spcPct val="150000"/>
              </a:lnSpc>
            </a:pPr>
            <a:r>
              <a:rPr lang="de-DE" sz="2000" dirty="0" smtClean="0">
                <a:solidFill>
                  <a:schemeClr val="accent2"/>
                </a:solidFill>
              </a:rPr>
              <a:t>Multi-Language:</a:t>
            </a:r>
            <a:r>
              <a:rPr lang="de-DE" sz="2000" dirty="0" smtClean="0"/>
              <a:t> </a:t>
            </a:r>
            <a:r>
              <a:rPr lang="de-DE" sz="2000" dirty="0"/>
              <a:t>Switch </a:t>
            </a:r>
            <a:r>
              <a:rPr lang="de-DE" sz="2000" dirty="0" smtClean="0"/>
              <a:t>Actions (</a:t>
            </a:r>
            <a:r>
              <a:rPr lang="de-DE" sz="2000" dirty="0" err="1" smtClean="0"/>
              <a:t>german</a:t>
            </a:r>
            <a:r>
              <a:rPr lang="de-DE" sz="2000" dirty="0"/>
              <a:t>, englisch)</a:t>
            </a:r>
          </a:p>
          <a:p>
            <a:pPr lvl="1">
              <a:lnSpc>
                <a:spcPct val="150000"/>
              </a:lnSpc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40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98437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0" y="1760219"/>
            <a:ext cx="9901491" cy="402227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Exploring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General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41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1565175" y="2552699"/>
            <a:ext cx="8206460" cy="3229791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13" name="Rechteck 12"/>
          <p:cNvSpPr/>
          <p:nvPr/>
        </p:nvSpPr>
        <p:spPr bwMode="auto">
          <a:xfrm>
            <a:off x="6910325" y="1760218"/>
            <a:ext cx="1357375" cy="793907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14" name="Textfeld 13"/>
          <p:cNvSpPr txBox="1"/>
          <p:nvPr/>
        </p:nvSpPr>
        <p:spPr>
          <a:xfrm>
            <a:off x="4393225" y="2242074"/>
            <a:ext cx="1568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User Registration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5" name="Rechteck 14"/>
          <p:cNvSpPr/>
          <p:nvPr/>
        </p:nvSpPr>
        <p:spPr bwMode="auto">
          <a:xfrm>
            <a:off x="9216741" y="1715275"/>
            <a:ext cx="689259" cy="392289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16" name="Textfeld 15"/>
          <p:cNvSpPr txBox="1"/>
          <p:nvPr/>
        </p:nvSpPr>
        <p:spPr>
          <a:xfrm>
            <a:off x="6545759" y="1407498"/>
            <a:ext cx="1996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Multi-Language Switch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9216741" y="1383763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Login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26757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42</a:t>
            </a:fld>
            <a:endParaRPr lang="de-DE">
              <a:solidFill>
                <a:schemeClr val="tx1"/>
              </a:solidFill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557003" y="1218959"/>
            <a:ext cx="8148847" cy="614996"/>
            <a:chOff x="557003" y="1488934"/>
            <a:chExt cx="7818255" cy="614996"/>
          </a:xfrm>
          <a:noFill/>
        </p:grpSpPr>
        <p:sp>
          <p:nvSpPr>
            <p:cNvPr id="5" name="Rechteck 4"/>
            <p:cNvSpPr/>
            <p:nvPr/>
          </p:nvSpPr>
          <p:spPr bwMode="auto">
            <a:xfrm>
              <a:off x="1424199" y="1488935"/>
              <a:ext cx="6951059" cy="614995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 err="1" smtClean="0"/>
                <a:t>Product</a:t>
              </a:r>
              <a:r>
                <a:rPr lang="de-DE" sz="2400" dirty="0" smtClean="0"/>
                <a:t> </a:t>
              </a:r>
              <a:r>
                <a:rPr lang="de-DE" sz="2400" dirty="0" err="1" smtClean="0"/>
                <a:t>Overview</a:t>
              </a:r>
              <a:endParaRPr lang="de-DE" sz="2400" dirty="0"/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557003" y="1488934"/>
              <a:ext cx="689170" cy="614995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 smtClean="0"/>
                <a:t>1</a:t>
              </a:r>
              <a:endParaRPr lang="de-DE" sz="2400" dirty="0"/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557003" y="3285836"/>
            <a:ext cx="8148847" cy="614996"/>
            <a:chOff x="557003" y="2458630"/>
            <a:chExt cx="7818255" cy="614996"/>
          </a:xfrm>
          <a:solidFill>
            <a:schemeClr val="bg1">
              <a:lumMod val="85000"/>
            </a:schemeClr>
          </a:solidFill>
        </p:grpSpPr>
        <p:sp>
          <p:nvSpPr>
            <p:cNvPr id="7" name="Rechteck 6"/>
            <p:cNvSpPr/>
            <p:nvPr/>
          </p:nvSpPr>
          <p:spPr bwMode="auto">
            <a:xfrm>
              <a:off x="1424199" y="2458631"/>
              <a:ext cx="6951059" cy="614995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 err="1"/>
                <a:t>Authoring</a:t>
              </a:r>
              <a:endParaRPr lang="de-DE" sz="2400" dirty="0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557003" y="2458630"/>
              <a:ext cx="689170" cy="614995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 smtClean="0"/>
                <a:t>4</a:t>
              </a:r>
              <a:endParaRPr lang="de-DE" sz="2400" dirty="0"/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557003" y="3974795"/>
            <a:ext cx="8148847" cy="614996"/>
            <a:chOff x="557003" y="3428326"/>
            <a:chExt cx="7818255" cy="614996"/>
          </a:xfrm>
        </p:grpSpPr>
        <p:sp>
          <p:nvSpPr>
            <p:cNvPr id="8" name="Rechteck 7"/>
            <p:cNvSpPr/>
            <p:nvPr/>
          </p:nvSpPr>
          <p:spPr bwMode="auto">
            <a:xfrm>
              <a:off x="1424199" y="3428327"/>
              <a:ext cx="6951059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 err="1"/>
                <a:t>Editing</a:t>
              </a:r>
              <a:r>
                <a:rPr lang="de-DE" sz="2400" dirty="0"/>
                <a:t> </a:t>
              </a:r>
              <a:r>
                <a:rPr lang="de-DE" sz="2400" dirty="0" smtClean="0"/>
                <a:t>(</a:t>
              </a:r>
              <a:r>
                <a:rPr lang="de-DE" sz="2400" dirty="0" err="1" smtClean="0"/>
                <a:t>ReExploring</a:t>
              </a:r>
              <a:r>
                <a:rPr lang="de-DE" sz="2400" dirty="0" smtClean="0"/>
                <a:t>, Topic </a:t>
              </a:r>
              <a:r>
                <a:rPr lang="de-DE" sz="2400" dirty="0" err="1" smtClean="0"/>
                <a:t>Editing</a:t>
              </a:r>
              <a:r>
                <a:rPr lang="de-DE" sz="2400" dirty="0" smtClean="0"/>
                <a:t>, Master </a:t>
              </a:r>
              <a:r>
                <a:rPr lang="de-DE" sz="2400" dirty="0" err="1" smtClean="0"/>
                <a:t>Editing</a:t>
              </a:r>
              <a:r>
                <a:rPr lang="de-DE" sz="2400" dirty="0" smtClean="0"/>
                <a:t>)</a:t>
              </a:r>
              <a:endParaRPr lang="de-DE" sz="2400" dirty="0"/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557003" y="3428326"/>
              <a:ext cx="689170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 smtClean="0"/>
                <a:t>5</a:t>
              </a:r>
              <a:endParaRPr lang="de-DE" sz="2400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57003" y="4663754"/>
            <a:ext cx="8148847" cy="614996"/>
            <a:chOff x="557003" y="4398021"/>
            <a:chExt cx="7818255" cy="614996"/>
          </a:xfrm>
        </p:grpSpPr>
        <p:sp>
          <p:nvSpPr>
            <p:cNvPr id="12" name="Rechteck 11"/>
            <p:cNvSpPr/>
            <p:nvPr/>
          </p:nvSpPr>
          <p:spPr bwMode="auto">
            <a:xfrm>
              <a:off x="1424199" y="4398022"/>
              <a:ext cx="6951059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/>
                <a:t>Management (Publishing &amp; Administration)</a:t>
              </a: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557003" y="4398021"/>
              <a:ext cx="689170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/>
                <a:t>6</a:t>
              </a:r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557003" y="1907918"/>
            <a:ext cx="8148847" cy="614996"/>
            <a:chOff x="557003" y="2458630"/>
            <a:chExt cx="7818255" cy="614996"/>
          </a:xfrm>
          <a:noFill/>
        </p:grpSpPr>
        <p:sp>
          <p:nvSpPr>
            <p:cNvPr id="23" name="Rechteck 22"/>
            <p:cNvSpPr/>
            <p:nvPr/>
          </p:nvSpPr>
          <p:spPr bwMode="auto">
            <a:xfrm>
              <a:off x="1424199" y="2458631"/>
              <a:ext cx="6951059" cy="614995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 err="1" smtClean="0"/>
                <a:t>Role</a:t>
              </a:r>
              <a:r>
                <a:rPr lang="de-DE" sz="2400" dirty="0" smtClean="0"/>
                <a:t> &amp; Reputation System</a:t>
              </a:r>
              <a:endParaRPr lang="de-DE" sz="2400" dirty="0"/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557003" y="2458630"/>
              <a:ext cx="689170" cy="614995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 smtClean="0"/>
                <a:t>2</a:t>
              </a:r>
              <a:endParaRPr lang="de-DE" sz="2400" dirty="0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57003" y="2596877"/>
            <a:ext cx="8148847" cy="614996"/>
            <a:chOff x="557003" y="2458630"/>
            <a:chExt cx="7818255" cy="614996"/>
          </a:xfrm>
        </p:grpSpPr>
        <p:sp>
          <p:nvSpPr>
            <p:cNvPr id="26" name="Rechteck 25"/>
            <p:cNvSpPr/>
            <p:nvPr/>
          </p:nvSpPr>
          <p:spPr bwMode="auto">
            <a:xfrm>
              <a:off x="1424199" y="2458631"/>
              <a:ext cx="6951059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 err="1"/>
                <a:t>Exploring</a:t>
              </a:r>
              <a:endParaRPr lang="de-DE" sz="2400" dirty="0"/>
            </a:p>
          </p:txBody>
        </p:sp>
        <p:sp>
          <p:nvSpPr>
            <p:cNvPr id="27" name="Rechteck 26"/>
            <p:cNvSpPr/>
            <p:nvPr/>
          </p:nvSpPr>
          <p:spPr bwMode="auto">
            <a:xfrm>
              <a:off x="557003" y="2458630"/>
              <a:ext cx="689170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 smtClean="0"/>
                <a:t>3</a:t>
              </a:r>
              <a:endParaRPr lang="de-DE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8127478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Authoring</a:t>
            </a:r>
            <a:r>
              <a:rPr lang="de-DE" dirty="0" smtClean="0"/>
              <a:t> – </a:t>
            </a:r>
            <a:r>
              <a:rPr lang="de-DE" dirty="0" err="1" smtClean="0"/>
              <a:t>Functional</a:t>
            </a:r>
            <a:r>
              <a:rPr lang="de-DE" dirty="0" smtClean="0"/>
              <a:t> </a:t>
            </a:r>
            <a:r>
              <a:rPr lang="de-DE" dirty="0" err="1" smtClean="0"/>
              <a:t>Aspects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43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918" y="1246050"/>
            <a:ext cx="6886163" cy="53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2068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Authoring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Topic </a:t>
            </a:r>
            <a:r>
              <a:rPr lang="de-DE" dirty="0" err="1" smtClean="0"/>
              <a:t>Authoring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>
                <a:solidFill>
                  <a:schemeClr val="accent2"/>
                </a:solidFill>
              </a:rPr>
              <a:t>Topic </a:t>
            </a:r>
            <a:r>
              <a:rPr lang="de-DE" sz="2000" dirty="0" err="1" smtClean="0">
                <a:solidFill>
                  <a:schemeClr val="accent2"/>
                </a:solidFill>
              </a:rPr>
              <a:t>Meta</a:t>
            </a:r>
            <a:r>
              <a:rPr lang="de-DE" sz="2000" dirty="0" smtClean="0">
                <a:solidFill>
                  <a:schemeClr val="accent2"/>
                </a:solidFill>
              </a:rPr>
              <a:t> Data: </a:t>
            </a:r>
            <a:r>
              <a:rPr lang="de-DE" sz="2000" dirty="0"/>
              <a:t>Create/Read/Update/Delete </a:t>
            </a:r>
            <a:endParaRPr lang="de-DE" sz="2000" dirty="0">
              <a:solidFill>
                <a:schemeClr val="accent2"/>
              </a:solidFill>
            </a:endParaRPr>
          </a:p>
          <a:p>
            <a:r>
              <a:rPr lang="de-DE" sz="2000" dirty="0" smtClean="0">
                <a:solidFill>
                  <a:schemeClr val="accent2"/>
                </a:solidFill>
              </a:rPr>
              <a:t>Film </a:t>
            </a:r>
            <a:r>
              <a:rPr lang="de-DE" sz="2000" dirty="0" err="1" smtClean="0">
                <a:solidFill>
                  <a:schemeClr val="accent2"/>
                </a:solidFill>
              </a:rPr>
              <a:t>Screenplay</a:t>
            </a:r>
            <a:r>
              <a:rPr lang="de-DE" sz="2000" dirty="0" smtClean="0">
                <a:solidFill>
                  <a:schemeClr val="accent2"/>
                </a:solidFill>
              </a:rPr>
              <a:t>: </a:t>
            </a:r>
            <a:r>
              <a:rPr lang="de-DE" sz="2000" dirty="0" smtClean="0"/>
              <a:t>Create/Read/Update/Delete </a:t>
            </a:r>
          </a:p>
          <a:p>
            <a:r>
              <a:rPr lang="de-DE" sz="2000" dirty="0" smtClean="0">
                <a:solidFill>
                  <a:schemeClr val="accent2"/>
                </a:solidFill>
              </a:rPr>
              <a:t>Film </a:t>
            </a:r>
            <a:r>
              <a:rPr lang="de-DE" sz="2000" dirty="0" err="1" smtClean="0">
                <a:solidFill>
                  <a:schemeClr val="accent2"/>
                </a:solidFill>
              </a:rPr>
              <a:t>Direction</a:t>
            </a:r>
            <a:r>
              <a:rPr lang="de-DE" sz="2000" dirty="0" smtClean="0">
                <a:solidFill>
                  <a:schemeClr val="accent2"/>
                </a:solidFill>
              </a:rPr>
              <a:t> („Regie“):</a:t>
            </a:r>
            <a:r>
              <a:rPr lang="de-DE" sz="2000" dirty="0" smtClean="0"/>
              <a:t> </a:t>
            </a:r>
            <a:r>
              <a:rPr lang="de-DE" sz="2000" dirty="0" err="1" smtClean="0"/>
              <a:t>Decide</a:t>
            </a:r>
            <a:r>
              <a:rPr lang="de-DE" sz="2000" dirty="0"/>
              <a:t> </a:t>
            </a:r>
            <a:r>
              <a:rPr lang="de-DE" sz="2000" dirty="0" err="1" smtClean="0"/>
              <a:t>which</a:t>
            </a:r>
            <a:r>
              <a:rPr lang="de-DE" sz="2000" dirty="0" smtClean="0"/>
              <a:t> Take will </a:t>
            </a:r>
            <a:r>
              <a:rPr lang="de-DE" sz="2000" dirty="0" err="1" smtClean="0"/>
              <a:t>be</a:t>
            </a:r>
            <a:r>
              <a:rPr lang="de-DE" sz="2000" dirty="0" smtClean="0"/>
              <a:t> an Scene; </a:t>
            </a:r>
            <a:r>
              <a:rPr lang="de-DE" sz="2000" dirty="0" err="1"/>
              <a:t>a</a:t>
            </a:r>
            <a:r>
              <a:rPr lang="de-DE" sz="2000" dirty="0" err="1" smtClean="0"/>
              <a:t>ssemble</a:t>
            </a:r>
            <a:r>
              <a:rPr lang="de-DE" sz="2000" dirty="0" smtClean="0"/>
              <a:t> Scenes </a:t>
            </a:r>
            <a:r>
              <a:rPr lang="de-DE" sz="2000" dirty="0" err="1" smtClean="0"/>
              <a:t>to</a:t>
            </a:r>
            <a:r>
              <a:rPr lang="de-DE" sz="2000" dirty="0" smtClean="0"/>
              <a:t> Film</a:t>
            </a:r>
            <a:endParaRPr lang="de-DE" sz="2000" dirty="0"/>
          </a:p>
          <a:p>
            <a:r>
              <a:rPr lang="de-DE" sz="2000" dirty="0" smtClean="0">
                <a:solidFill>
                  <a:schemeClr val="accent2"/>
                </a:solidFill>
              </a:rPr>
              <a:t>Topic </a:t>
            </a:r>
            <a:r>
              <a:rPr lang="de-DE" sz="2000" dirty="0" err="1" smtClean="0">
                <a:solidFill>
                  <a:schemeClr val="accent2"/>
                </a:solidFill>
              </a:rPr>
              <a:t>Documents</a:t>
            </a:r>
            <a:r>
              <a:rPr lang="de-DE" sz="2000" dirty="0" smtClean="0">
                <a:solidFill>
                  <a:schemeClr val="accent2"/>
                </a:solidFill>
              </a:rPr>
              <a:t>:</a:t>
            </a:r>
            <a:r>
              <a:rPr lang="de-DE" sz="2000" dirty="0" smtClean="0"/>
              <a:t> </a:t>
            </a:r>
            <a:r>
              <a:rPr lang="de-DE" sz="2000" dirty="0" err="1" smtClean="0"/>
              <a:t>Declare</a:t>
            </a:r>
            <a:r>
              <a:rPr lang="de-DE" sz="2000" dirty="0" smtClean="0"/>
              <a:t> &amp; Upload </a:t>
            </a:r>
          </a:p>
          <a:p>
            <a:r>
              <a:rPr lang="de-DE" sz="2000" dirty="0" smtClean="0">
                <a:solidFill>
                  <a:schemeClr val="accent2"/>
                </a:solidFill>
              </a:rPr>
              <a:t>Topic Code </a:t>
            </a:r>
            <a:r>
              <a:rPr lang="de-DE" sz="2000" dirty="0" err="1" smtClean="0">
                <a:solidFill>
                  <a:schemeClr val="accent2"/>
                </a:solidFill>
              </a:rPr>
              <a:t>Snippets</a:t>
            </a:r>
            <a:r>
              <a:rPr lang="de-DE" sz="2000" dirty="0" smtClean="0">
                <a:solidFill>
                  <a:schemeClr val="accent2"/>
                </a:solidFill>
              </a:rPr>
              <a:t>:</a:t>
            </a:r>
            <a:r>
              <a:rPr lang="de-DE" sz="2000" dirty="0" smtClean="0"/>
              <a:t> </a:t>
            </a:r>
            <a:r>
              <a:rPr lang="de-DE" sz="2000" dirty="0" err="1" smtClean="0"/>
              <a:t>Declare</a:t>
            </a:r>
            <a:r>
              <a:rPr lang="de-DE" sz="2000" dirty="0" smtClean="0"/>
              <a:t> &amp; Upload</a:t>
            </a:r>
          </a:p>
          <a:p>
            <a:r>
              <a:rPr lang="de-DE" sz="2000" dirty="0" smtClean="0">
                <a:solidFill>
                  <a:schemeClr val="accent2"/>
                </a:solidFill>
              </a:rPr>
              <a:t>Topic </a:t>
            </a:r>
            <a:r>
              <a:rPr lang="de-DE" sz="2000" dirty="0" err="1" smtClean="0">
                <a:solidFill>
                  <a:schemeClr val="accent2"/>
                </a:solidFill>
              </a:rPr>
              <a:t>Recommendations</a:t>
            </a:r>
            <a:r>
              <a:rPr lang="de-DE" sz="2000" dirty="0" smtClean="0">
                <a:solidFill>
                  <a:schemeClr val="accent2"/>
                </a:solidFill>
              </a:rPr>
              <a:t>:</a:t>
            </a:r>
            <a:r>
              <a:rPr lang="de-DE" sz="2000" dirty="0" smtClean="0"/>
              <a:t> Create/Read/Update/Delete </a:t>
            </a:r>
          </a:p>
          <a:p>
            <a:r>
              <a:rPr lang="de-DE" sz="2000" dirty="0" smtClean="0">
                <a:solidFill>
                  <a:schemeClr val="accent2"/>
                </a:solidFill>
              </a:rPr>
              <a:t>Topic </a:t>
            </a:r>
            <a:r>
              <a:rPr lang="de-DE" sz="2000" dirty="0" err="1" smtClean="0">
                <a:solidFill>
                  <a:schemeClr val="accent2"/>
                </a:solidFill>
              </a:rPr>
              <a:t>Sources</a:t>
            </a:r>
            <a:r>
              <a:rPr lang="de-DE" sz="2000" dirty="0" smtClean="0">
                <a:solidFill>
                  <a:schemeClr val="accent2"/>
                </a:solidFill>
              </a:rPr>
              <a:t>: </a:t>
            </a:r>
            <a:r>
              <a:rPr lang="de-DE" sz="2000" dirty="0" smtClean="0"/>
              <a:t>Create/Read/Update/Delete </a:t>
            </a:r>
          </a:p>
          <a:p>
            <a:r>
              <a:rPr lang="de-DE" sz="2000" dirty="0" smtClean="0">
                <a:solidFill>
                  <a:schemeClr val="accent2"/>
                </a:solidFill>
              </a:rPr>
              <a:t>Topic </a:t>
            </a:r>
            <a:r>
              <a:rPr lang="de-DE" sz="2000" dirty="0" err="1" smtClean="0">
                <a:solidFill>
                  <a:schemeClr val="accent2"/>
                </a:solidFill>
              </a:rPr>
              <a:t>Frequently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Asked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Questions</a:t>
            </a:r>
            <a:r>
              <a:rPr lang="de-DE" sz="2000" dirty="0" smtClean="0">
                <a:solidFill>
                  <a:schemeClr val="accent2"/>
                </a:solidFill>
              </a:rPr>
              <a:t>: </a:t>
            </a:r>
            <a:r>
              <a:rPr lang="de-DE" sz="2000" dirty="0"/>
              <a:t>Create/Read/Update/Delete</a:t>
            </a:r>
            <a:endParaRPr lang="de-DE" sz="2000" dirty="0" smtClean="0">
              <a:solidFill>
                <a:schemeClr val="accent2"/>
              </a:solidFill>
            </a:endParaRPr>
          </a:p>
          <a:p>
            <a:r>
              <a:rPr lang="de-DE" sz="2000" dirty="0" smtClean="0">
                <a:solidFill>
                  <a:schemeClr val="accent2"/>
                </a:solidFill>
              </a:rPr>
              <a:t>Topic Change </a:t>
            </a:r>
            <a:r>
              <a:rPr lang="de-DE" sz="2000" dirty="0" err="1" smtClean="0">
                <a:solidFill>
                  <a:schemeClr val="accent2"/>
                </a:solidFill>
              </a:rPr>
              <a:t>History</a:t>
            </a:r>
            <a:r>
              <a:rPr lang="de-DE" sz="2000" dirty="0" smtClean="0">
                <a:solidFill>
                  <a:schemeClr val="accent2"/>
                </a:solidFill>
              </a:rPr>
              <a:t>:</a:t>
            </a:r>
            <a:r>
              <a:rPr lang="de-DE" sz="2000" dirty="0" smtClean="0"/>
              <a:t> Read/Update</a:t>
            </a:r>
            <a:endParaRPr lang="de-DE" sz="2000" dirty="0"/>
          </a:p>
          <a:p>
            <a:r>
              <a:rPr lang="de-DE" sz="2000" dirty="0" smtClean="0">
                <a:solidFill>
                  <a:schemeClr val="accent2"/>
                </a:solidFill>
              </a:rPr>
              <a:t>Topic Public Publishing: </a:t>
            </a:r>
            <a:r>
              <a:rPr lang="de-DE" sz="2000" dirty="0" err="1" smtClean="0"/>
              <a:t>one-to-many</a:t>
            </a:r>
            <a:r>
              <a:rPr lang="de-DE" sz="2000" dirty="0" smtClean="0"/>
              <a:t>, </a:t>
            </a:r>
            <a:r>
              <a:rPr lang="de-DE" sz="2000" dirty="0" err="1" smtClean="0"/>
              <a:t>review</a:t>
            </a:r>
            <a:r>
              <a:rPr lang="de-DE" sz="2000" dirty="0" smtClean="0"/>
              <a:t> </a:t>
            </a:r>
            <a:r>
              <a:rPr lang="de-DE" sz="2000" dirty="0" err="1" smtClean="0"/>
              <a:t>workflow</a:t>
            </a:r>
            <a:r>
              <a:rPr lang="de-DE" sz="2000" dirty="0" smtClean="0"/>
              <a:t> will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started</a:t>
            </a:r>
            <a:r>
              <a:rPr lang="de-DE" sz="2000" dirty="0" smtClean="0"/>
              <a:t> </a:t>
            </a:r>
            <a:r>
              <a:rPr lang="de-DE" sz="2000" dirty="0" err="1" smtClean="0"/>
              <a:t>afterwards</a:t>
            </a:r>
            <a:endParaRPr lang="de-DE" sz="2000" dirty="0" smtClean="0"/>
          </a:p>
          <a:p>
            <a:r>
              <a:rPr lang="de-DE" sz="2000" dirty="0" smtClean="0">
                <a:solidFill>
                  <a:schemeClr val="accent2"/>
                </a:solidFill>
              </a:rPr>
              <a:t>Topic Private Publishing: </a:t>
            </a:r>
            <a:r>
              <a:rPr lang="de-DE" sz="2000" dirty="0" err="1" smtClean="0"/>
              <a:t>one-to-one</a:t>
            </a:r>
            <a:r>
              <a:rPr lang="de-DE" sz="2000" dirty="0" smtClean="0"/>
              <a:t>, </a:t>
            </a:r>
            <a:r>
              <a:rPr lang="de-DE" sz="2000" dirty="0" err="1" smtClean="0"/>
              <a:t>topics</a:t>
            </a:r>
            <a:r>
              <a:rPr lang="de-DE" sz="2000" dirty="0" smtClean="0"/>
              <a:t> will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published</a:t>
            </a:r>
            <a:r>
              <a:rPr lang="de-DE" sz="2000" dirty="0" smtClean="0"/>
              <a:t> </a:t>
            </a:r>
            <a:r>
              <a:rPr lang="de-DE" sz="2000" dirty="0" err="1" smtClean="0"/>
              <a:t>privately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definied</a:t>
            </a:r>
            <a:r>
              <a:rPr lang="de-DE" sz="2000" dirty="0" smtClean="0"/>
              <a:t> </a:t>
            </a:r>
            <a:r>
              <a:rPr lang="de-DE" sz="2000" dirty="0" err="1" smtClean="0"/>
              <a:t>users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44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0792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5" y="1059385"/>
            <a:ext cx="9898635" cy="598224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Authoring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Topic </a:t>
            </a:r>
            <a:r>
              <a:rPr lang="de-DE" dirty="0" err="1" smtClean="0"/>
              <a:t>Authoring</a:t>
            </a:r>
            <a:r>
              <a:rPr lang="de-DE" dirty="0" smtClean="0"/>
              <a:t>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45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729739" y="2164080"/>
            <a:ext cx="5593081" cy="4877553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8" name="Rechteck 7"/>
          <p:cNvSpPr/>
          <p:nvPr/>
        </p:nvSpPr>
        <p:spPr bwMode="auto">
          <a:xfrm>
            <a:off x="1729738" y="1851660"/>
            <a:ext cx="845821" cy="312420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9" name="Textfeld 8"/>
          <p:cNvSpPr txBox="1"/>
          <p:nvPr/>
        </p:nvSpPr>
        <p:spPr>
          <a:xfrm>
            <a:off x="182059" y="3590814"/>
            <a:ext cx="14776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Topic </a:t>
            </a:r>
            <a:r>
              <a:rPr lang="de-DE" dirty="0" err="1" smtClean="0">
                <a:solidFill>
                  <a:srgbClr val="C00000"/>
                </a:solidFill>
              </a:rPr>
              <a:t>Meta</a:t>
            </a:r>
            <a:r>
              <a:rPr lang="de-DE" dirty="0" smtClean="0">
                <a:solidFill>
                  <a:srgbClr val="C00000"/>
                </a:solidFill>
              </a:rPr>
              <a:t> Data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35968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0963"/>
            <a:ext cx="9906000" cy="59597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Authoring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Topic </a:t>
            </a:r>
            <a:r>
              <a:rPr lang="de-DE" dirty="0" err="1" smtClean="0"/>
              <a:t>Authoring</a:t>
            </a:r>
            <a:r>
              <a:rPr lang="de-DE" dirty="0" smtClean="0"/>
              <a:t>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46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737359" y="2227231"/>
            <a:ext cx="6751321" cy="4312919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8" name="Rechteck 7"/>
          <p:cNvSpPr/>
          <p:nvPr/>
        </p:nvSpPr>
        <p:spPr bwMode="auto">
          <a:xfrm>
            <a:off x="2583180" y="1853851"/>
            <a:ext cx="868680" cy="373380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9" name="Textfeld 8"/>
          <p:cNvSpPr txBox="1"/>
          <p:nvPr/>
        </p:nvSpPr>
        <p:spPr>
          <a:xfrm>
            <a:off x="201787" y="3705114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Film </a:t>
            </a:r>
            <a:r>
              <a:rPr lang="de-DE" dirty="0" err="1" smtClean="0">
                <a:solidFill>
                  <a:srgbClr val="C00000"/>
                </a:solidFill>
              </a:rPr>
              <a:t>Screenplay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50659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03" y="1035331"/>
            <a:ext cx="9190495" cy="599597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Authoring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Topic </a:t>
            </a:r>
            <a:r>
              <a:rPr lang="de-DE" dirty="0" err="1" smtClean="0"/>
              <a:t>Authoring</a:t>
            </a:r>
            <a:r>
              <a:rPr lang="de-DE" dirty="0" smtClean="0"/>
              <a:t>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47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954529" y="2172987"/>
            <a:ext cx="6751321" cy="4312919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8" name="Rechteck 7"/>
          <p:cNvSpPr/>
          <p:nvPr/>
        </p:nvSpPr>
        <p:spPr bwMode="auto">
          <a:xfrm>
            <a:off x="3643631" y="1782409"/>
            <a:ext cx="486667" cy="373380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9" name="Textfeld 8"/>
          <p:cNvSpPr txBox="1"/>
          <p:nvPr/>
        </p:nvSpPr>
        <p:spPr>
          <a:xfrm>
            <a:off x="418288" y="3834654"/>
            <a:ext cx="1279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Film </a:t>
            </a:r>
            <a:r>
              <a:rPr lang="de-DE" dirty="0" err="1" smtClean="0">
                <a:solidFill>
                  <a:srgbClr val="C00000"/>
                </a:solidFill>
              </a:rPr>
              <a:t>Direction</a:t>
            </a:r>
            <a:r>
              <a:rPr lang="de-DE" dirty="0" smtClean="0">
                <a:solidFill>
                  <a:srgbClr val="C00000"/>
                </a:solidFill>
              </a:rPr>
              <a:t/>
            </a:r>
            <a:br>
              <a:rPr lang="de-DE" dirty="0" smtClean="0">
                <a:solidFill>
                  <a:srgbClr val="C00000"/>
                </a:solidFill>
              </a:rPr>
            </a:br>
            <a:r>
              <a:rPr lang="de-DE" dirty="0" smtClean="0">
                <a:solidFill>
                  <a:srgbClr val="C00000"/>
                </a:solidFill>
              </a:rPr>
              <a:t>(„Regie“)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15255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" y="1091196"/>
            <a:ext cx="9856794" cy="406102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Authoring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Topic </a:t>
            </a:r>
            <a:r>
              <a:rPr lang="de-DE" dirty="0" err="1" smtClean="0"/>
              <a:t>Authoring</a:t>
            </a:r>
            <a:r>
              <a:rPr lang="de-DE" dirty="0" smtClean="0"/>
              <a:t>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48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737879" y="2172987"/>
            <a:ext cx="8038581" cy="2979235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8" name="Rechteck 7"/>
          <p:cNvSpPr/>
          <p:nvPr/>
        </p:nvSpPr>
        <p:spPr bwMode="auto">
          <a:xfrm>
            <a:off x="4032251" y="1897729"/>
            <a:ext cx="943609" cy="275257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9" name="Textfeld 8"/>
          <p:cNvSpPr txBox="1"/>
          <p:nvPr/>
        </p:nvSpPr>
        <p:spPr>
          <a:xfrm>
            <a:off x="429045" y="3508715"/>
            <a:ext cx="1090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Topic</a:t>
            </a:r>
          </a:p>
          <a:p>
            <a:r>
              <a:rPr lang="de-DE" dirty="0" err="1" smtClean="0">
                <a:solidFill>
                  <a:srgbClr val="C00000"/>
                </a:solidFill>
              </a:rPr>
              <a:t>Documents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29926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045226"/>
            <a:ext cx="9662160" cy="600354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Authoring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Topic </a:t>
            </a:r>
            <a:r>
              <a:rPr lang="de-DE" dirty="0" err="1" smtClean="0"/>
              <a:t>Authoring</a:t>
            </a:r>
            <a:r>
              <a:rPr lang="de-DE" dirty="0" smtClean="0"/>
              <a:t>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49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737879" y="2172987"/>
            <a:ext cx="8038581" cy="4587905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8" name="Rechteck 7"/>
          <p:cNvSpPr/>
          <p:nvPr/>
        </p:nvSpPr>
        <p:spPr bwMode="auto">
          <a:xfrm>
            <a:off x="5060951" y="1874869"/>
            <a:ext cx="1096009" cy="275257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9" name="Textfeld 8"/>
          <p:cNvSpPr txBox="1"/>
          <p:nvPr/>
        </p:nvSpPr>
        <p:spPr>
          <a:xfrm>
            <a:off x="60818" y="4046998"/>
            <a:ext cx="1677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Topic</a:t>
            </a:r>
            <a:br>
              <a:rPr lang="de-DE" dirty="0" smtClean="0">
                <a:solidFill>
                  <a:srgbClr val="C00000"/>
                </a:solidFill>
              </a:rPr>
            </a:br>
            <a:r>
              <a:rPr lang="de-DE" dirty="0" err="1" smtClean="0">
                <a:solidFill>
                  <a:srgbClr val="C00000"/>
                </a:solidFill>
              </a:rPr>
              <a:t>Recommendations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62125"/>
      </p:ext>
    </p:extLst>
  </p:cSld>
  <p:clrMapOvr>
    <a:masterClrMapping/>
  </p:clrMapOvr>
  <p:transition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Basic </a:t>
            </a:r>
            <a:r>
              <a:rPr lang="de-DE" dirty="0" err="1"/>
              <a:t>Product</a:t>
            </a:r>
            <a:r>
              <a:rPr lang="de-DE" dirty="0"/>
              <a:t> / Service Definition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E5D89B7D-BE49-40AB-B459-F8DB6D439979}" type="slidenum">
              <a:rPr lang="de-DE" smtClean="0"/>
              <a:pPr/>
              <a:t>5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219179" y="1446628"/>
            <a:ext cx="3520440" cy="191262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>
            <a:softEdge rad="63500"/>
          </a:effectLst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15" name="Flussdiagramm: Alternativer Prozess 14"/>
          <p:cNvSpPr/>
          <p:nvPr/>
        </p:nvSpPr>
        <p:spPr bwMode="auto">
          <a:xfrm>
            <a:off x="761347" y="1583988"/>
            <a:ext cx="8373537" cy="5060651"/>
          </a:xfrm>
          <a:prstGeom prst="flowChartAlternateProcess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lIns="72000" rIns="72000" rtlCol="0" anchor="ctr"/>
          <a:lstStyle/>
          <a:p>
            <a:pPr>
              <a:lnSpc>
                <a:spcPct val="150000"/>
              </a:lnSpc>
            </a:pPr>
            <a:endParaRPr lang="de-DE" sz="2400" b="1" dirty="0" smtClean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endParaRPr lang="de-DE" sz="2400" b="1" dirty="0">
              <a:solidFill>
                <a:schemeClr val="accent2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020" y="1186916"/>
            <a:ext cx="3451860" cy="706226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1141402" y="2326881"/>
            <a:ext cx="76530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spc="300" dirty="0" err="1" smtClean="0">
                <a:solidFill>
                  <a:srgbClr val="C00000"/>
                </a:solidFill>
              </a:rPr>
              <a:t>Social</a:t>
            </a:r>
            <a:r>
              <a:rPr lang="de-DE" sz="3200" b="1" spc="300" dirty="0" smtClean="0">
                <a:solidFill>
                  <a:schemeClr val="accent2"/>
                </a:solidFill>
              </a:rPr>
              <a:t> Knowledge </a:t>
            </a:r>
            <a:r>
              <a:rPr lang="de-DE" sz="3200" b="1" spc="300" dirty="0" smtClean="0">
                <a:solidFill>
                  <a:srgbClr val="008000"/>
                </a:solidFill>
              </a:rPr>
              <a:t>Media</a:t>
            </a:r>
            <a:r>
              <a:rPr lang="de-DE" sz="3200" b="1" spc="3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de-DE" sz="3200" b="1" spc="300" dirty="0" smtClean="0"/>
              <a:t>System</a:t>
            </a:r>
            <a:endParaRPr lang="de-DE" sz="3200" b="1" spc="300" dirty="0">
              <a:solidFill>
                <a:schemeClr val="accent2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093674" y="3435526"/>
            <a:ext cx="16914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>
                <a:solidFill>
                  <a:srgbClr val="C00000"/>
                </a:solidFill>
              </a:rPr>
              <a:t>User-</a:t>
            </a:r>
            <a:br>
              <a:rPr lang="de-DE" sz="2400" dirty="0">
                <a:solidFill>
                  <a:srgbClr val="C00000"/>
                </a:solidFill>
              </a:rPr>
            </a:br>
            <a:r>
              <a:rPr lang="de-DE" sz="2400" dirty="0" err="1">
                <a:solidFill>
                  <a:srgbClr val="C00000"/>
                </a:solidFill>
              </a:rPr>
              <a:t>generated</a:t>
            </a:r>
            <a:r>
              <a:rPr lang="de-DE" sz="2400" dirty="0">
                <a:solidFill>
                  <a:srgbClr val="C00000"/>
                </a:solidFill>
              </a:rPr>
              <a:t>,</a:t>
            </a:r>
            <a:br>
              <a:rPr lang="de-DE" sz="2400" dirty="0">
                <a:solidFill>
                  <a:srgbClr val="C00000"/>
                </a:solidFill>
              </a:rPr>
            </a:br>
            <a:r>
              <a:rPr lang="de-DE" sz="2400" dirty="0">
                <a:solidFill>
                  <a:srgbClr val="C00000"/>
                </a:solidFill>
              </a:rPr>
              <a:t>open </a:t>
            </a:r>
            <a:r>
              <a:rPr lang="de-DE" sz="2400" dirty="0" err="1">
                <a:solidFill>
                  <a:srgbClr val="C00000"/>
                </a:solidFill>
              </a:rPr>
              <a:t>and</a:t>
            </a:r>
            <a:endParaRPr lang="de-DE" sz="2400" dirty="0">
              <a:solidFill>
                <a:srgbClr val="C00000"/>
              </a:solidFill>
            </a:endParaRPr>
          </a:p>
          <a:p>
            <a:r>
              <a:rPr lang="de-DE" sz="2400" dirty="0" err="1" smtClean="0">
                <a:solidFill>
                  <a:srgbClr val="C00000"/>
                </a:solidFill>
              </a:rPr>
              <a:t>organized</a:t>
            </a:r>
            <a:r>
              <a:rPr lang="de-DE" sz="2400" dirty="0" smtClean="0">
                <a:solidFill>
                  <a:srgbClr val="C00000"/>
                </a:solidFill>
              </a:rPr>
              <a:t>!</a:t>
            </a:r>
            <a:endParaRPr lang="de-DE" sz="2400" dirty="0">
              <a:solidFill>
                <a:srgbClr val="C0000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2643306" y="3426001"/>
            <a:ext cx="2172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accent2"/>
                </a:solidFill>
              </a:rPr>
              <a:t>Quality </a:t>
            </a:r>
            <a:r>
              <a:rPr lang="de-DE" sz="2400" dirty="0" err="1">
                <a:solidFill>
                  <a:schemeClr val="accent2"/>
                </a:solidFill>
              </a:rPr>
              <a:t>assured</a:t>
            </a:r>
            <a:r>
              <a:rPr lang="de-DE" sz="2400" dirty="0">
                <a:solidFill>
                  <a:schemeClr val="accent2"/>
                </a:solidFill>
              </a:rPr>
              <a:t>,</a:t>
            </a:r>
          </a:p>
          <a:p>
            <a:r>
              <a:rPr lang="de-DE" sz="2400" dirty="0" err="1">
                <a:solidFill>
                  <a:schemeClr val="accent2"/>
                </a:solidFill>
              </a:rPr>
              <a:t>clear</a:t>
            </a:r>
            <a:r>
              <a:rPr lang="de-DE" sz="2400" dirty="0">
                <a:solidFill>
                  <a:schemeClr val="accent2"/>
                </a:solidFill>
              </a:rPr>
              <a:t>,</a:t>
            </a:r>
          </a:p>
          <a:p>
            <a:r>
              <a:rPr lang="de-DE" sz="2400" dirty="0" err="1">
                <a:solidFill>
                  <a:schemeClr val="accent2"/>
                </a:solidFill>
              </a:rPr>
              <a:t>compact</a:t>
            </a:r>
            <a:r>
              <a:rPr lang="de-DE" sz="2400" dirty="0">
                <a:solidFill>
                  <a:schemeClr val="accent2"/>
                </a:solidFill>
              </a:rPr>
              <a:t> </a:t>
            </a:r>
            <a:br>
              <a:rPr lang="de-DE" sz="2400" dirty="0">
                <a:solidFill>
                  <a:schemeClr val="accent2"/>
                </a:solidFill>
              </a:rPr>
            </a:br>
            <a:r>
              <a:rPr lang="de-DE" sz="2400" dirty="0" err="1">
                <a:solidFill>
                  <a:schemeClr val="accent2"/>
                </a:solidFill>
              </a:rPr>
              <a:t>and</a:t>
            </a:r>
            <a:r>
              <a:rPr lang="de-DE" sz="2400" dirty="0">
                <a:solidFill>
                  <a:schemeClr val="accent2"/>
                </a:solidFill>
              </a:rPr>
              <a:t> </a:t>
            </a:r>
            <a:br>
              <a:rPr lang="de-DE" sz="2400" dirty="0">
                <a:solidFill>
                  <a:schemeClr val="accent2"/>
                </a:solidFill>
              </a:rPr>
            </a:br>
            <a:r>
              <a:rPr lang="de-DE" sz="2400" dirty="0" err="1">
                <a:solidFill>
                  <a:schemeClr val="accent2"/>
                </a:solidFill>
              </a:rPr>
              <a:t>to</a:t>
            </a:r>
            <a:r>
              <a:rPr lang="de-DE" sz="2400" dirty="0">
                <a:solidFill>
                  <a:schemeClr val="accent2"/>
                </a:solidFill>
              </a:rPr>
              <a:t> </a:t>
            </a:r>
            <a:r>
              <a:rPr lang="de-DE" sz="2400" dirty="0" err="1">
                <a:solidFill>
                  <a:schemeClr val="accent2"/>
                </a:solidFill>
              </a:rPr>
              <a:t>the</a:t>
            </a:r>
            <a:r>
              <a:rPr lang="de-DE" sz="2400" dirty="0">
                <a:solidFill>
                  <a:schemeClr val="accent2"/>
                </a:solidFill>
              </a:rPr>
              <a:t> </a:t>
            </a:r>
            <a:r>
              <a:rPr lang="de-DE" sz="2400" dirty="0" err="1">
                <a:solidFill>
                  <a:schemeClr val="accent2"/>
                </a:solidFill>
              </a:rPr>
              <a:t>point</a:t>
            </a:r>
            <a:r>
              <a:rPr lang="de-DE" sz="2400" dirty="0" smtClean="0">
                <a:solidFill>
                  <a:schemeClr val="accent2"/>
                </a:solidFill>
              </a:rPr>
              <a:t>!</a:t>
            </a:r>
            <a:endParaRPr lang="de-DE" sz="2400" dirty="0">
              <a:solidFill>
                <a:schemeClr val="accent2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656505" y="3426001"/>
            <a:ext cx="22236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>
                <a:solidFill>
                  <a:srgbClr val="008000"/>
                </a:solidFill>
              </a:rPr>
              <a:t>Faster</a:t>
            </a:r>
            <a:r>
              <a:rPr lang="de-DE" sz="2400" dirty="0">
                <a:solidFill>
                  <a:srgbClr val="008000"/>
                </a:solidFill>
              </a:rPr>
              <a:t/>
            </a:r>
            <a:br>
              <a:rPr lang="de-DE" sz="2400" dirty="0">
                <a:solidFill>
                  <a:srgbClr val="008000"/>
                </a:solidFill>
              </a:rPr>
            </a:br>
            <a:r>
              <a:rPr lang="de-DE" sz="2400" dirty="0" err="1">
                <a:solidFill>
                  <a:srgbClr val="008000"/>
                </a:solidFill>
              </a:rPr>
              <a:t>understanding</a:t>
            </a:r>
            <a:r>
              <a:rPr lang="de-DE" sz="2400" dirty="0">
                <a:solidFill>
                  <a:srgbClr val="008000"/>
                </a:solidFill>
              </a:rPr>
              <a:t> </a:t>
            </a:r>
            <a:br>
              <a:rPr lang="de-DE" sz="2400" dirty="0">
                <a:solidFill>
                  <a:srgbClr val="008000"/>
                </a:solidFill>
              </a:rPr>
            </a:br>
            <a:r>
              <a:rPr lang="de-DE" sz="2400" dirty="0" err="1">
                <a:solidFill>
                  <a:srgbClr val="008000"/>
                </a:solidFill>
              </a:rPr>
              <a:t>and</a:t>
            </a:r>
            <a:r>
              <a:rPr lang="de-DE" sz="2400" dirty="0">
                <a:solidFill>
                  <a:srgbClr val="008000"/>
                </a:solidFill>
              </a:rPr>
              <a:t> </a:t>
            </a:r>
            <a:r>
              <a:rPr lang="de-DE" sz="2400" dirty="0" err="1">
                <a:solidFill>
                  <a:srgbClr val="008000"/>
                </a:solidFill>
              </a:rPr>
              <a:t>more</a:t>
            </a:r>
            <a:r>
              <a:rPr lang="de-DE" sz="2400" dirty="0">
                <a:solidFill>
                  <a:srgbClr val="008000"/>
                </a:solidFill>
              </a:rPr>
              <a:t> </a:t>
            </a:r>
            <a:br>
              <a:rPr lang="de-DE" sz="2400" dirty="0">
                <a:solidFill>
                  <a:srgbClr val="008000"/>
                </a:solidFill>
              </a:rPr>
            </a:br>
            <a:r>
              <a:rPr lang="de-DE" sz="2400" dirty="0" err="1">
                <a:solidFill>
                  <a:srgbClr val="008000"/>
                </a:solidFill>
              </a:rPr>
              <a:t>sustainable</a:t>
            </a:r>
            <a:endParaRPr lang="de-DE" sz="2400" dirty="0">
              <a:solidFill>
                <a:srgbClr val="008000"/>
              </a:solidFill>
            </a:endParaRPr>
          </a:p>
          <a:p>
            <a:r>
              <a:rPr lang="de-DE" sz="2400" dirty="0" err="1">
                <a:solidFill>
                  <a:srgbClr val="008000"/>
                </a:solidFill>
              </a:rPr>
              <a:t>knowledge</a:t>
            </a:r>
            <a:r>
              <a:rPr lang="de-DE" sz="2400" dirty="0">
                <a:solidFill>
                  <a:srgbClr val="008000"/>
                </a:solidFill>
              </a:rPr>
              <a:t/>
            </a:r>
            <a:br>
              <a:rPr lang="de-DE" sz="2400" dirty="0">
                <a:solidFill>
                  <a:srgbClr val="008000"/>
                </a:solidFill>
              </a:rPr>
            </a:br>
            <a:r>
              <a:rPr lang="de-DE" sz="2400" dirty="0" err="1">
                <a:solidFill>
                  <a:srgbClr val="008000"/>
                </a:solidFill>
              </a:rPr>
              <a:t>with</a:t>
            </a:r>
            <a:r>
              <a:rPr lang="de-DE" sz="2400" dirty="0">
                <a:solidFill>
                  <a:srgbClr val="008000"/>
                </a:solidFill>
              </a:rPr>
              <a:t> </a:t>
            </a:r>
            <a:r>
              <a:rPr lang="de-DE" sz="2400" dirty="0" err="1">
                <a:solidFill>
                  <a:srgbClr val="008000"/>
                </a:solidFill>
              </a:rPr>
              <a:t>video</a:t>
            </a:r>
            <a:r>
              <a:rPr lang="de-DE" sz="2400" dirty="0">
                <a:solidFill>
                  <a:srgbClr val="008000"/>
                </a:solidFill>
              </a:rPr>
              <a:t>!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6843087" y="3426001"/>
            <a:ext cx="20602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All </a:t>
            </a:r>
            <a:r>
              <a:rPr lang="de-DE" sz="2400" dirty="0" err="1"/>
              <a:t>functions</a:t>
            </a:r>
            <a:r>
              <a:rPr lang="de-DE" sz="2400" dirty="0"/>
              <a:t/>
            </a:r>
            <a:br>
              <a:rPr lang="de-DE" sz="2400" dirty="0"/>
            </a:br>
            <a:r>
              <a:rPr lang="de-DE" sz="2400" dirty="0" err="1"/>
              <a:t>integrated</a:t>
            </a:r>
            <a:r>
              <a:rPr lang="de-DE" sz="2400" dirty="0"/>
              <a:t> in a </a:t>
            </a:r>
            <a:r>
              <a:rPr lang="de-DE" sz="2400" dirty="0" err="1"/>
              <a:t>single</a:t>
            </a:r>
            <a:r>
              <a:rPr lang="de-DE" sz="2400" dirty="0"/>
              <a:t> </a:t>
            </a:r>
            <a:r>
              <a:rPr lang="de-DE" sz="2400" dirty="0" err="1"/>
              <a:t>system</a:t>
            </a:r>
            <a:r>
              <a:rPr lang="de-DE" sz="2400" dirty="0"/>
              <a:t>!</a:t>
            </a:r>
          </a:p>
        </p:txBody>
      </p:sp>
      <p:cxnSp>
        <p:nvCxnSpPr>
          <p:cNvPr id="8" name="Gerade Verbindung mit Pfeil 7"/>
          <p:cNvCxnSpPr/>
          <p:nvPr/>
        </p:nvCxnSpPr>
        <p:spPr bwMode="auto">
          <a:xfrm flipH="1" flipV="1">
            <a:off x="1934309" y="2864398"/>
            <a:ext cx="8791" cy="599703"/>
          </a:xfrm>
          <a:prstGeom prst="straightConnector1">
            <a:avLst/>
          </a:prstGeom>
          <a:noFill/>
          <a:ln w="412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Gerade Verbindung mit Pfeil 17"/>
          <p:cNvCxnSpPr/>
          <p:nvPr/>
        </p:nvCxnSpPr>
        <p:spPr bwMode="auto">
          <a:xfrm flipH="1" flipV="1">
            <a:off x="3719831" y="2864398"/>
            <a:ext cx="8791" cy="599703"/>
          </a:xfrm>
          <a:prstGeom prst="straightConnector1">
            <a:avLst/>
          </a:prstGeom>
          <a:noFill/>
          <a:ln w="4127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Gerade Verbindung mit Pfeil 18"/>
          <p:cNvCxnSpPr/>
          <p:nvPr/>
        </p:nvCxnSpPr>
        <p:spPr bwMode="auto">
          <a:xfrm flipH="1" flipV="1">
            <a:off x="5757399" y="2864398"/>
            <a:ext cx="8791" cy="599703"/>
          </a:xfrm>
          <a:prstGeom prst="straightConnector1">
            <a:avLst/>
          </a:prstGeom>
          <a:noFill/>
          <a:ln w="41275" cap="flat" cmpd="sng" algn="ctr">
            <a:solidFill>
              <a:srgbClr val="008000">
                <a:alpha val="99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Gerade Verbindung mit Pfeil 19"/>
          <p:cNvCxnSpPr/>
          <p:nvPr/>
        </p:nvCxnSpPr>
        <p:spPr bwMode="auto">
          <a:xfrm flipH="1" flipV="1">
            <a:off x="7864380" y="2864398"/>
            <a:ext cx="8791" cy="599703"/>
          </a:xfrm>
          <a:prstGeom prst="straightConnector1">
            <a:avLst/>
          </a:prstGeom>
          <a:noFill/>
          <a:ln w="41275" cap="flat" cmpd="sng" algn="ctr">
            <a:solidFill>
              <a:schemeClr val="tx1">
                <a:alpha val="99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024379127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2807"/>
            <a:ext cx="9906000" cy="53965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Authoring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Topic </a:t>
            </a:r>
            <a:r>
              <a:rPr lang="de-DE" dirty="0" err="1" smtClean="0"/>
              <a:t>Authoring</a:t>
            </a:r>
            <a:r>
              <a:rPr lang="de-DE" dirty="0" smtClean="0"/>
              <a:t>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50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737879" y="2270759"/>
            <a:ext cx="7299441" cy="2804161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8" name="Rechteck 7"/>
          <p:cNvSpPr/>
          <p:nvPr/>
        </p:nvSpPr>
        <p:spPr bwMode="auto">
          <a:xfrm>
            <a:off x="6066791" y="1900273"/>
            <a:ext cx="798829" cy="370486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9" name="Textfeld 8"/>
          <p:cNvSpPr txBox="1"/>
          <p:nvPr/>
        </p:nvSpPr>
        <p:spPr>
          <a:xfrm>
            <a:off x="244683" y="4046998"/>
            <a:ext cx="1309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Topic </a:t>
            </a:r>
            <a:r>
              <a:rPr lang="de-DE" dirty="0" err="1" smtClean="0">
                <a:solidFill>
                  <a:srgbClr val="C00000"/>
                </a:solidFill>
              </a:rPr>
              <a:t>Sources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54382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2724"/>
            <a:ext cx="9893419" cy="507423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Authoring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Topic </a:t>
            </a:r>
            <a:r>
              <a:rPr lang="de-DE" dirty="0" err="1" smtClean="0"/>
              <a:t>Authoring</a:t>
            </a:r>
            <a:r>
              <a:rPr lang="de-DE" dirty="0" smtClean="0"/>
              <a:t>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51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737879" y="2270759"/>
            <a:ext cx="7299441" cy="2804161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8" name="Rechteck 7"/>
          <p:cNvSpPr/>
          <p:nvPr/>
        </p:nvSpPr>
        <p:spPr bwMode="auto">
          <a:xfrm>
            <a:off x="6850380" y="1900273"/>
            <a:ext cx="624840" cy="370486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9" name="Textfeld 8"/>
          <p:cNvSpPr txBox="1"/>
          <p:nvPr/>
        </p:nvSpPr>
        <p:spPr>
          <a:xfrm>
            <a:off x="35587" y="3376438"/>
            <a:ext cx="16923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C00000"/>
                </a:solidFill>
              </a:rPr>
              <a:t>Frequently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err="1" smtClean="0">
                <a:solidFill>
                  <a:srgbClr val="C00000"/>
                </a:solidFill>
              </a:rPr>
              <a:t>Asked</a:t>
            </a:r>
            <a:r>
              <a:rPr lang="de-DE" dirty="0" smtClean="0">
                <a:solidFill>
                  <a:srgbClr val="C00000"/>
                </a:solidFill>
              </a:rPr>
              <a:t/>
            </a:r>
            <a:br>
              <a:rPr lang="de-DE" dirty="0" smtClean="0">
                <a:solidFill>
                  <a:srgbClr val="C00000"/>
                </a:solidFill>
              </a:rPr>
            </a:br>
            <a:r>
              <a:rPr lang="de-DE" dirty="0" err="1" smtClean="0">
                <a:solidFill>
                  <a:srgbClr val="C00000"/>
                </a:solidFill>
              </a:rPr>
              <a:t>Questions</a:t>
            </a:r>
            <a:r>
              <a:rPr lang="de-DE" dirty="0">
                <a:solidFill>
                  <a:srgbClr val="C00000"/>
                </a:solidFill>
              </a:rPr>
              <a:t/>
            </a:r>
            <a:br>
              <a:rPr lang="de-DE" dirty="0">
                <a:solidFill>
                  <a:srgbClr val="C00000"/>
                </a:solidFill>
              </a:rPr>
            </a:br>
            <a:r>
              <a:rPr lang="de-DE" dirty="0" err="1" smtClean="0">
                <a:solidFill>
                  <a:srgbClr val="C00000"/>
                </a:solidFill>
              </a:rPr>
              <a:t>related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err="1" smtClean="0">
                <a:solidFill>
                  <a:srgbClr val="C00000"/>
                </a:solidFill>
              </a:rPr>
              <a:t>to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err="1" smtClean="0">
                <a:solidFill>
                  <a:srgbClr val="C00000"/>
                </a:solidFill>
              </a:rPr>
              <a:t>the</a:t>
            </a:r>
            <a:r>
              <a:rPr lang="de-DE" dirty="0" smtClean="0">
                <a:solidFill>
                  <a:srgbClr val="C00000"/>
                </a:solidFill>
              </a:rPr>
              <a:t> Topic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990116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135"/>
            <a:ext cx="9893954" cy="51180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Authoring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Topic </a:t>
            </a:r>
            <a:r>
              <a:rPr lang="de-DE" dirty="0" err="1" smtClean="0"/>
              <a:t>Authoring</a:t>
            </a:r>
            <a:r>
              <a:rPr lang="de-DE" dirty="0" smtClean="0"/>
              <a:t>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52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737879" y="2270759"/>
            <a:ext cx="7299441" cy="3962401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8" name="Rechteck 7"/>
          <p:cNvSpPr/>
          <p:nvPr/>
        </p:nvSpPr>
        <p:spPr bwMode="auto">
          <a:xfrm>
            <a:off x="7490460" y="1900273"/>
            <a:ext cx="1021080" cy="370486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9" name="Textfeld 8"/>
          <p:cNvSpPr txBox="1"/>
          <p:nvPr/>
        </p:nvSpPr>
        <p:spPr>
          <a:xfrm>
            <a:off x="172295" y="3376438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Change </a:t>
            </a:r>
            <a:r>
              <a:rPr lang="de-DE" dirty="0" err="1" smtClean="0">
                <a:solidFill>
                  <a:srgbClr val="C00000"/>
                </a:solidFill>
              </a:rPr>
              <a:t>History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216607"/>
      </p:ext>
    </p:extLst>
  </p:cSld>
  <p:clrMapOvr>
    <a:masterClrMapping/>
  </p:clrMapOvr>
  <p:transition>
    <p:zo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95" y="1069382"/>
            <a:ext cx="8947310" cy="59105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Authoring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Topic </a:t>
            </a:r>
            <a:r>
              <a:rPr lang="de-DE" dirty="0" err="1" smtClean="0"/>
              <a:t>Authoring</a:t>
            </a:r>
            <a:r>
              <a:rPr lang="de-DE" dirty="0" smtClean="0"/>
              <a:t>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53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737879" y="6530340"/>
            <a:ext cx="7299441" cy="480059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8" name="Rechteck 7"/>
          <p:cNvSpPr/>
          <p:nvPr/>
        </p:nvSpPr>
        <p:spPr bwMode="auto">
          <a:xfrm>
            <a:off x="7840980" y="1800557"/>
            <a:ext cx="1196340" cy="310184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9" name="Textfeld 8"/>
          <p:cNvSpPr txBox="1"/>
          <p:nvPr/>
        </p:nvSpPr>
        <p:spPr>
          <a:xfrm>
            <a:off x="278449" y="3376438"/>
            <a:ext cx="12066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C00000"/>
                </a:solidFill>
              </a:rPr>
              <a:t>Submit</a:t>
            </a:r>
            <a:r>
              <a:rPr lang="de-DE" dirty="0" smtClean="0">
                <a:solidFill>
                  <a:srgbClr val="C00000"/>
                </a:solidFill>
              </a:rPr>
              <a:t> Topic</a:t>
            </a:r>
            <a:br>
              <a:rPr lang="de-DE" dirty="0" smtClean="0">
                <a:solidFill>
                  <a:srgbClr val="C00000"/>
                </a:solidFill>
              </a:rPr>
            </a:br>
            <a:r>
              <a:rPr lang="de-DE" dirty="0" err="1" smtClean="0">
                <a:solidFill>
                  <a:srgbClr val="C00000"/>
                </a:solidFill>
              </a:rPr>
              <a:t>Candidate</a:t>
            </a:r>
            <a:r>
              <a:rPr lang="de-DE" dirty="0" smtClean="0">
                <a:solidFill>
                  <a:srgbClr val="C00000"/>
                </a:solidFill>
              </a:rPr>
              <a:t/>
            </a:r>
            <a:br>
              <a:rPr lang="de-DE" dirty="0" smtClean="0">
                <a:solidFill>
                  <a:srgbClr val="C00000"/>
                </a:solidFill>
              </a:rPr>
            </a:br>
            <a:r>
              <a:rPr lang="de-DE" dirty="0" err="1" smtClean="0">
                <a:solidFill>
                  <a:srgbClr val="C00000"/>
                </a:solidFill>
              </a:rPr>
              <a:t>to</a:t>
            </a:r>
            <a:r>
              <a:rPr lang="de-DE" dirty="0" smtClean="0">
                <a:solidFill>
                  <a:srgbClr val="C00000"/>
                </a:solidFill>
              </a:rPr>
              <a:t> Review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277572"/>
      </p:ext>
    </p:extLst>
  </p:cSld>
  <p:clrMapOvr>
    <a:masterClrMapping/>
  </p:clrMapOvr>
  <p:transition>
    <p:zo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Authoring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Video Recording &amp; </a:t>
            </a:r>
            <a:r>
              <a:rPr lang="de-DE" dirty="0" err="1" smtClean="0"/>
              <a:t>Uploading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>
                <a:solidFill>
                  <a:schemeClr val="accent2"/>
                </a:solidFill>
              </a:rPr>
              <a:t>Screen </a:t>
            </a:r>
            <a:r>
              <a:rPr lang="de-DE" sz="2000" dirty="0">
                <a:solidFill>
                  <a:schemeClr val="accent2"/>
                </a:solidFill>
              </a:rPr>
              <a:t>Recording (</a:t>
            </a:r>
            <a:r>
              <a:rPr lang="de-DE" sz="2000" dirty="0" err="1">
                <a:solidFill>
                  <a:schemeClr val="accent2"/>
                </a:solidFill>
              </a:rPr>
              <a:t>Screencast</a:t>
            </a:r>
            <a:r>
              <a:rPr lang="de-DE" sz="2000" dirty="0" smtClean="0">
                <a:solidFill>
                  <a:schemeClr val="accent2"/>
                </a:solidFill>
              </a:rPr>
              <a:t>): </a:t>
            </a:r>
            <a:r>
              <a:rPr lang="de-DE" sz="2000" dirty="0" smtClean="0"/>
              <a:t>Create / Delete Actions</a:t>
            </a:r>
          </a:p>
          <a:p>
            <a:endParaRPr lang="de-DE" sz="2000" dirty="0"/>
          </a:p>
          <a:p>
            <a:r>
              <a:rPr lang="de-DE" sz="2000" dirty="0">
                <a:solidFill>
                  <a:schemeClr val="accent2"/>
                </a:solidFill>
              </a:rPr>
              <a:t>Webcam </a:t>
            </a:r>
            <a:r>
              <a:rPr lang="de-DE" sz="2000" dirty="0" smtClean="0">
                <a:solidFill>
                  <a:schemeClr val="accent2"/>
                </a:solidFill>
              </a:rPr>
              <a:t>Recording: </a:t>
            </a:r>
            <a:r>
              <a:rPr lang="de-DE" sz="2000" dirty="0" smtClean="0"/>
              <a:t>Create / Delete Actions</a:t>
            </a:r>
          </a:p>
          <a:p>
            <a:endParaRPr lang="de-DE" sz="2000" dirty="0"/>
          </a:p>
          <a:p>
            <a:r>
              <a:rPr lang="de-DE" sz="2000" dirty="0">
                <a:solidFill>
                  <a:schemeClr val="accent2"/>
                </a:solidFill>
              </a:rPr>
              <a:t>Hybrid </a:t>
            </a:r>
            <a:r>
              <a:rPr lang="de-DE" sz="2000" dirty="0" smtClean="0">
                <a:solidFill>
                  <a:schemeClr val="accent2"/>
                </a:solidFill>
              </a:rPr>
              <a:t>Recording (Screen &amp; Webcam Recording): </a:t>
            </a:r>
            <a:r>
              <a:rPr lang="de-DE" sz="2000" dirty="0" smtClean="0"/>
              <a:t>Create / Delete Actions</a:t>
            </a:r>
          </a:p>
          <a:p>
            <a:endParaRPr lang="de-DE" sz="2000" dirty="0"/>
          </a:p>
          <a:p>
            <a:r>
              <a:rPr lang="de-DE" sz="2000" dirty="0" err="1" smtClean="0">
                <a:solidFill>
                  <a:schemeClr val="accent2"/>
                </a:solidFill>
              </a:rPr>
              <a:t>Recorded</a:t>
            </a:r>
            <a:r>
              <a:rPr lang="de-DE" sz="2000" dirty="0" smtClean="0">
                <a:solidFill>
                  <a:schemeClr val="accent2"/>
                </a:solidFill>
              </a:rPr>
              <a:t> Video </a:t>
            </a:r>
            <a:r>
              <a:rPr lang="de-DE" sz="2000" dirty="0" err="1" smtClean="0">
                <a:solidFill>
                  <a:schemeClr val="accent2"/>
                </a:solidFill>
              </a:rPr>
              <a:t>Uploading</a:t>
            </a:r>
            <a:r>
              <a:rPr lang="de-DE" sz="2000" dirty="0" smtClean="0">
                <a:solidFill>
                  <a:schemeClr val="accent2"/>
                </a:solidFill>
              </a:rPr>
              <a:t>: </a:t>
            </a:r>
            <a:r>
              <a:rPr lang="de-DE" sz="2000" dirty="0" smtClean="0"/>
              <a:t>Upload Actions</a:t>
            </a:r>
            <a:endParaRPr lang="de-DE" sz="2000" dirty="0" smtClean="0">
              <a:solidFill>
                <a:schemeClr val="accent2"/>
              </a:solidFill>
            </a:endParaRPr>
          </a:p>
          <a:p>
            <a:endParaRPr lang="de-DE" sz="2000" dirty="0" smtClean="0">
              <a:solidFill>
                <a:schemeClr val="accent2"/>
              </a:solidFill>
            </a:endParaRPr>
          </a:p>
          <a:p>
            <a:r>
              <a:rPr lang="de-DE" sz="2000" dirty="0" err="1" smtClean="0">
                <a:solidFill>
                  <a:schemeClr val="accent2"/>
                </a:solidFill>
              </a:rPr>
              <a:t>External</a:t>
            </a:r>
            <a:r>
              <a:rPr lang="de-DE" sz="2000" dirty="0" smtClean="0">
                <a:solidFill>
                  <a:schemeClr val="accent2"/>
                </a:solidFill>
              </a:rPr>
              <a:t> Video </a:t>
            </a:r>
            <a:r>
              <a:rPr lang="de-DE" sz="2000" dirty="0" err="1" smtClean="0">
                <a:solidFill>
                  <a:schemeClr val="accent2"/>
                </a:solidFill>
              </a:rPr>
              <a:t>Uploading</a:t>
            </a:r>
            <a:r>
              <a:rPr lang="de-DE" sz="2000" dirty="0" smtClean="0">
                <a:solidFill>
                  <a:schemeClr val="accent2"/>
                </a:solidFill>
              </a:rPr>
              <a:t>: </a:t>
            </a:r>
            <a:r>
              <a:rPr lang="de-DE" sz="2000" dirty="0" smtClean="0"/>
              <a:t>File </a:t>
            </a:r>
            <a:r>
              <a:rPr lang="de-DE" sz="2000" dirty="0" err="1" smtClean="0"/>
              <a:t>Picking</a:t>
            </a:r>
            <a:r>
              <a:rPr lang="de-DE" sz="2000" dirty="0"/>
              <a:t> </a:t>
            </a:r>
            <a:r>
              <a:rPr lang="de-DE" sz="2000" dirty="0" smtClean="0"/>
              <a:t>/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smtClean="0"/>
              <a:t>Upload Actions</a:t>
            </a:r>
            <a:endParaRPr lang="de-DE" sz="2000" dirty="0"/>
          </a:p>
          <a:p>
            <a:endParaRPr lang="de-DE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54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049399"/>
      </p:ext>
    </p:extLst>
  </p:cSld>
  <p:clrMapOvr>
    <a:masterClrMapping/>
  </p:clrMapOvr>
  <p:transition>
    <p:zo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Authoring</a:t>
            </a:r>
            <a:r>
              <a:rPr lang="de-DE" dirty="0"/>
              <a:t> – </a:t>
            </a:r>
            <a:r>
              <a:rPr lang="de-DE" dirty="0" err="1"/>
              <a:t>Functions</a:t>
            </a:r>
            <a:r>
              <a:rPr lang="de-DE" dirty="0"/>
              <a:t>: Video </a:t>
            </a:r>
            <a:r>
              <a:rPr lang="de-DE" dirty="0" smtClean="0"/>
              <a:t>Recording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55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" y="1108140"/>
            <a:ext cx="9906000" cy="591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77788"/>
      </p:ext>
    </p:extLst>
  </p:cSld>
  <p:clrMapOvr>
    <a:masterClrMapping/>
  </p:clrMapOvr>
  <p:transition>
    <p:zoom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Kernfunktionen - Recording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56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3347"/>
            <a:ext cx="9906000" cy="672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03259"/>
      </p:ext>
    </p:extLst>
  </p:cSld>
  <p:clrMapOvr>
    <a:masterClrMapping/>
  </p:clrMapOvr>
  <p:transition>
    <p:zo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Authoring</a:t>
            </a:r>
            <a:r>
              <a:rPr lang="de-DE" dirty="0"/>
              <a:t> – </a:t>
            </a:r>
            <a:r>
              <a:rPr lang="de-DE" dirty="0" err="1"/>
              <a:t>Functions</a:t>
            </a:r>
            <a:r>
              <a:rPr lang="de-DE" dirty="0"/>
              <a:t>: Video Recording </a:t>
            </a:r>
            <a:r>
              <a:rPr lang="de-DE" dirty="0" smtClean="0"/>
              <a:t>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57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3560"/>
            <a:ext cx="9906000" cy="590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677339"/>
      </p:ext>
    </p:extLst>
  </p:cSld>
  <p:clrMapOvr>
    <a:masterClrMapping/>
  </p:clrMapOvr>
  <p:transition>
    <p:zoom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Authoring</a:t>
            </a:r>
            <a:r>
              <a:rPr lang="de-DE" dirty="0"/>
              <a:t> – </a:t>
            </a:r>
            <a:r>
              <a:rPr lang="de-DE" dirty="0" err="1"/>
              <a:t>Functions</a:t>
            </a:r>
            <a:r>
              <a:rPr lang="de-DE" dirty="0"/>
              <a:t>: Video Recording </a:t>
            </a:r>
            <a:r>
              <a:rPr lang="de-DE" dirty="0" smtClean="0"/>
              <a:t>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58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9316"/>
            <a:ext cx="9906000" cy="590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54318"/>
      </p:ext>
    </p:extLst>
  </p:cSld>
  <p:clrMapOvr>
    <a:masterClrMapping/>
  </p:clrMapOvr>
  <p:transition>
    <p:zo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Authoring</a:t>
            </a:r>
            <a:r>
              <a:rPr lang="de-DE" dirty="0"/>
              <a:t> – </a:t>
            </a:r>
            <a:r>
              <a:rPr lang="de-DE" dirty="0" err="1"/>
              <a:t>Functions</a:t>
            </a:r>
            <a:r>
              <a:rPr lang="de-DE" dirty="0"/>
              <a:t>: Video Recording </a:t>
            </a:r>
            <a:r>
              <a:rPr lang="de-DE" dirty="0" smtClean="0"/>
              <a:t>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59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63532"/>
            <a:ext cx="9905175" cy="5488727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 bwMode="auto">
          <a:xfrm>
            <a:off x="3124200" y="3684214"/>
            <a:ext cx="1036320" cy="849685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7" name="Textfeld 6"/>
          <p:cNvSpPr txBox="1"/>
          <p:nvPr/>
        </p:nvSpPr>
        <p:spPr>
          <a:xfrm>
            <a:off x="4215238" y="3907895"/>
            <a:ext cx="2202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C00000"/>
                </a:solidFill>
              </a:rPr>
              <a:t>External</a:t>
            </a:r>
            <a:r>
              <a:rPr lang="de-DE" dirty="0" smtClean="0">
                <a:solidFill>
                  <a:srgbClr val="C00000"/>
                </a:solidFill>
              </a:rPr>
              <a:t> Video </a:t>
            </a:r>
            <a:r>
              <a:rPr lang="de-DE" dirty="0" err="1" smtClean="0">
                <a:solidFill>
                  <a:srgbClr val="C00000"/>
                </a:solidFill>
              </a:rPr>
              <a:t>Uploading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479342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Enhanced </a:t>
            </a:r>
            <a:r>
              <a:rPr lang="de-DE" dirty="0" err="1"/>
              <a:t>Product</a:t>
            </a:r>
            <a:r>
              <a:rPr lang="de-DE" dirty="0"/>
              <a:t> / Service Definition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E5D89B7D-BE49-40AB-B459-F8DB6D439979}" type="slidenum">
              <a:rPr lang="de-DE" smtClean="0"/>
              <a:pPr/>
              <a:t>6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325859" y="1492348"/>
            <a:ext cx="3520440" cy="191262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>
            <a:softEdge rad="63500"/>
          </a:effectLst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15" name="Flussdiagramm: Alternativer Prozess 14"/>
          <p:cNvSpPr/>
          <p:nvPr/>
        </p:nvSpPr>
        <p:spPr bwMode="auto">
          <a:xfrm>
            <a:off x="679906" y="1666374"/>
            <a:ext cx="8546188" cy="4924925"/>
          </a:xfrm>
          <a:prstGeom prst="flowChartAlternateProcess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lIns="72000" rIns="72000" rtlCol="0" anchor="ctr"/>
          <a:lstStyle/>
          <a:p>
            <a:pPr>
              <a:lnSpc>
                <a:spcPct val="150000"/>
              </a:lnSpc>
            </a:pPr>
            <a:r>
              <a:rPr lang="en-GB" sz="2400" b="1" dirty="0" smtClean="0"/>
              <a:t>Web-based integrated application system for </a:t>
            </a:r>
            <a:r>
              <a:rPr lang="en-GB" sz="2400" b="1" dirty="0" smtClean="0">
                <a:solidFill>
                  <a:schemeClr val="accent2"/>
                </a:solidFill>
              </a:rPr>
              <a:t/>
            </a:r>
            <a:br>
              <a:rPr lang="en-GB" sz="2400" b="1" dirty="0" smtClean="0">
                <a:solidFill>
                  <a:schemeClr val="accent2"/>
                </a:solidFill>
              </a:rPr>
            </a:br>
            <a:r>
              <a:rPr lang="en-GB" sz="2400" b="1" dirty="0" smtClean="0">
                <a:solidFill>
                  <a:schemeClr val="accent2"/>
                </a:solidFill>
              </a:rPr>
              <a:t>consuming, authoring, </a:t>
            </a:r>
            <a:r>
              <a:rPr lang="en-GB" sz="2400" b="1" dirty="0" err="1" smtClean="0">
                <a:solidFill>
                  <a:schemeClr val="accent2"/>
                </a:solidFill>
              </a:rPr>
              <a:t>reExploring</a:t>
            </a:r>
            <a:r>
              <a:rPr lang="en-GB" sz="2400" b="1" dirty="0" smtClean="0">
                <a:solidFill>
                  <a:schemeClr val="accent2"/>
                </a:solidFill>
              </a:rPr>
              <a:t>, editing, publishing and administration of </a:t>
            </a:r>
            <a:br>
              <a:rPr lang="en-GB" sz="2400" b="1" dirty="0" smtClean="0">
                <a:solidFill>
                  <a:schemeClr val="accent2"/>
                </a:solidFill>
              </a:rPr>
            </a:br>
            <a:r>
              <a:rPr lang="en-GB" sz="2400" b="1" dirty="0" smtClean="0">
                <a:solidFill>
                  <a:srgbClr val="C00000"/>
                </a:solidFill>
              </a:rPr>
              <a:t>user-generated multi-media knowledge units </a:t>
            </a:r>
            <a:r>
              <a:rPr lang="en-GB" sz="2400" b="1" dirty="0" smtClean="0">
                <a:solidFill>
                  <a:schemeClr val="accent2"/>
                </a:solidFill>
              </a:rPr>
              <a:t/>
            </a:r>
            <a:br>
              <a:rPr lang="en-GB" sz="2400" b="1" dirty="0" smtClean="0">
                <a:solidFill>
                  <a:schemeClr val="accent2"/>
                </a:solidFill>
              </a:rPr>
            </a:br>
            <a:r>
              <a:rPr lang="en-GB" sz="2400" b="1" dirty="0" smtClean="0">
                <a:solidFill>
                  <a:srgbClr val="008000"/>
                </a:solidFill>
              </a:rPr>
              <a:t>for exploring, supporting, briefing</a:t>
            </a:r>
          </a:p>
          <a:p>
            <a:pPr>
              <a:lnSpc>
                <a:spcPct val="150000"/>
              </a:lnSpc>
            </a:pPr>
            <a:r>
              <a:rPr lang="en-GB" sz="2400" b="1" dirty="0" smtClean="0">
                <a:solidFill>
                  <a:srgbClr val="008000"/>
                </a:solidFill>
              </a:rPr>
              <a:t>and training.</a:t>
            </a:r>
            <a:endParaRPr lang="en-GB" sz="2400" b="1" dirty="0">
              <a:solidFill>
                <a:srgbClr val="008000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70" y="1232636"/>
            <a:ext cx="3451860" cy="70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1718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60</a:t>
            </a:fld>
            <a:endParaRPr lang="de-DE">
              <a:solidFill>
                <a:schemeClr val="tx1"/>
              </a:solidFill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557003" y="1218959"/>
            <a:ext cx="8038357" cy="614996"/>
            <a:chOff x="557003" y="1488934"/>
            <a:chExt cx="7818255" cy="614996"/>
          </a:xfrm>
          <a:noFill/>
        </p:grpSpPr>
        <p:sp>
          <p:nvSpPr>
            <p:cNvPr id="5" name="Rechteck 4"/>
            <p:cNvSpPr/>
            <p:nvPr/>
          </p:nvSpPr>
          <p:spPr bwMode="auto">
            <a:xfrm>
              <a:off x="1424199" y="1488935"/>
              <a:ext cx="6951059" cy="614995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 err="1" smtClean="0"/>
                <a:t>Product</a:t>
              </a:r>
              <a:r>
                <a:rPr lang="de-DE" sz="2400" dirty="0" smtClean="0"/>
                <a:t> </a:t>
              </a:r>
              <a:r>
                <a:rPr lang="de-DE" sz="2400" dirty="0" err="1" smtClean="0"/>
                <a:t>Overview</a:t>
              </a:r>
              <a:endParaRPr lang="de-DE" sz="2400" dirty="0"/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557003" y="1488934"/>
              <a:ext cx="689170" cy="614995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 smtClean="0"/>
                <a:t>1</a:t>
              </a:r>
              <a:endParaRPr lang="de-DE" sz="2400" dirty="0"/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557003" y="3285836"/>
            <a:ext cx="8038357" cy="614996"/>
            <a:chOff x="557003" y="2458630"/>
            <a:chExt cx="7818255" cy="614996"/>
          </a:xfrm>
        </p:grpSpPr>
        <p:sp>
          <p:nvSpPr>
            <p:cNvPr id="7" name="Rechteck 6"/>
            <p:cNvSpPr/>
            <p:nvPr/>
          </p:nvSpPr>
          <p:spPr bwMode="auto">
            <a:xfrm>
              <a:off x="1424199" y="2458631"/>
              <a:ext cx="6951059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 err="1"/>
                <a:t>Authoring</a:t>
              </a:r>
              <a:endParaRPr lang="de-DE" sz="2400" dirty="0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557003" y="2458630"/>
              <a:ext cx="689170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 smtClean="0"/>
                <a:t>4</a:t>
              </a:r>
              <a:endParaRPr lang="de-DE" sz="2400" dirty="0"/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557003" y="3974795"/>
            <a:ext cx="8038357" cy="614996"/>
            <a:chOff x="557003" y="3428326"/>
            <a:chExt cx="7818255" cy="614996"/>
          </a:xfrm>
          <a:solidFill>
            <a:schemeClr val="bg1">
              <a:lumMod val="85000"/>
            </a:schemeClr>
          </a:solidFill>
        </p:grpSpPr>
        <p:sp>
          <p:nvSpPr>
            <p:cNvPr id="8" name="Rechteck 7"/>
            <p:cNvSpPr/>
            <p:nvPr/>
          </p:nvSpPr>
          <p:spPr bwMode="auto">
            <a:xfrm>
              <a:off x="1424199" y="3428327"/>
              <a:ext cx="6951059" cy="614995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 err="1"/>
                <a:t>Editing</a:t>
              </a:r>
              <a:r>
                <a:rPr lang="de-DE" sz="2400" dirty="0"/>
                <a:t> </a:t>
              </a:r>
              <a:r>
                <a:rPr lang="de-DE" sz="2400" dirty="0" smtClean="0"/>
                <a:t>(</a:t>
              </a:r>
              <a:r>
                <a:rPr lang="de-DE" sz="2400" dirty="0" err="1" smtClean="0"/>
                <a:t>ReExploring</a:t>
              </a:r>
              <a:r>
                <a:rPr lang="de-DE" sz="2400" dirty="0" smtClean="0"/>
                <a:t>, Topic </a:t>
              </a:r>
              <a:r>
                <a:rPr lang="de-DE" sz="2400" dirty="0" err="1" smtClean="0"/>
                <a:t>Editing</a:t>
              </a:r>
              <a:r>
                <a:rPr lang="de-DE" sz="2400" dirty="0" smtClean="0"/>
                <a:t>, Master </a:t>
              </a:r>
              <a:r>
                <a:rPr lang="de-DE" sz="2400" dirty="0" err="1" smtClean="0"/>
                <a:t>Editing</a:t>
              </a:r>
              <a:r>
                <a:rPr lang="de-DE" sz="2400" dirty="0" smtClean="0"/>
                <a:t>)</a:t>
              </a:r>
              <a:endParaRPr lang="de-DE" sz="2400" dirty="0"/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557003" y="3428326"/>
              <a:ext cx="689170" cy="614995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 smtClean="0"/>
                <a:t>5</a:t>
              </a:r>
              <a:endParaRPr lang="de-DE" sz="2400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57003" y="4663754"/>
            <a:ext cx="8038357" cy="614996"/>
            <a:chOff x="557003" y="4398021"/>
            <a:chExt cx="7818255" cy="614996"/>
          </a:xfrm>
        </p:grpSpPr>
        <p:sp>
          <p:nvSpPr>
            <p:cNvPr id="12" name="Rechteck 11"/>
            <p:cNvSpPr/>
            <p:nvPr/>
          </p:nvSpPr>
          <p:spPr bwMode="auto">
            <a:xfrm>
              <a:off x="1424199" y="4398022"/>
              <a:ext cx="6951059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/>
                <a:t>Management (Publishing &amp; Administration)</a:t>
              </a: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557003" y="4398021"/>
              <a:ext cx="689170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/>
                <a:t>6</a:t>
              </a:r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557003" y="1907918"/>
            <a:ext cx="8038357" cy="614996"/>
            <a:chOff x="557003" y="2458630"/>
            <a:chExt cx="7818255" cy="614996"/>
          </a:xfrm>
          <a:noFill/>
        </p:grpSpPr>
        <p:sp>
          <p:nvSpPr>
            <p:cNvPr id="23" name="Rechteck 22"/>
            <p:cNvSpPr/>
            <p:nvPr/>
          </p:nvSpPr>
          <p:spPr bwMode="auto">
            <a:xfrm>
              <a:off x="1424199" y="2458631"/>
              <a:ext cx="6951059" cy="614995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 err="1" smtClean="0"/>
                <a:t>Role</a:t>
              </a:r>
              <a:r>
                <a:rPr lang="de-DE" sz="2400" dirty="0" smtClean="0"/>
                <a:t> &amp; Reputation System</a:t>
              </a:r>
              <a:endParaRPr lang="de-DE" sz="2400" dirty="0"/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557003" y="2458630"/>
              <a:ext cx="689170" cy="614995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 smtClean="0"/>
                <a:t>2</a:t>
              </a:r>
              <a:endParaRPr lang="de-DE" sz="2400" dirty="0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57003" y="2596877"/>
            <a:ext cx="8038357" cy="614996"/>
            <a:chOff x="557003" y="2458630"/>
            <a:chExt cx="7818255" cy="614996"/>
          </a:xfrm>
        </p:grpSpPr>
        <p:sp>
          <p:nvSpPr>
            <p:cNvPr id="26" name="Rechteck 25"/>
            <p:cNvSpPr/>
            <p:nvPr/>
          </p:nvSpPr>
          <p:spPr bwMode="auto">
            <a:xfrm>
              <a:off x="1424199" y="2458631"/>
              <a:ext cx="6951059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 err="1"/>
                <a:t>Exploring</a:t>
              </a:r>
              <a:endParaRPr lang="de-DE" sz="2400" dirty="0"/>
            </a:p>
          </p:txBody>
        </p:sp>
        <p:sp>
          <p:nvSpPr>
            <p:cNvPr id="27" name="Rechteck 26"/>
            <p:cNvSpPr/>
            <p:nvPr/>
          </p:nvSpPr>
          <p:spPr bwMode="auto">
            <a:xfrm>
              <a:off x="557003" y="2458630"/>
              <a:ext cx="689170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 smtClean="0"/>
                <a:t>3</a:t>
              </a:r>
              <a:endParaRPr lang="de-DE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389632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Editing</a:t>
            </a:r>
            <a:r>
              <a:rPr lang="de-DE" dirty="0" smtClean="0"/>
              <a:t> – </a:t>
            </a:r>
            <a:r>
              <a:rPr lang="de-DE" dirty="0" err="1" smtClean="0"/>
              <a:t>Functional</a:t>
            </a:r>
            <a:r>
              <a:rPr lang="de-DE" dirty="0" smtClean="0"/>
              <a:t> </a:t>
            </a:r>
            <a:r>
              <a:rPr lang="de-DE" dirty="0" err="1" smtClean="0"/>
              <a:t>Aspects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61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158" y="1299390"/>
            <a:ext cx="6886163" cy="53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3641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Editing – Functions: Reviewing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2000" dirty="0" smtClean="0">
                <a:solidFill>
                  <a:schemeClr val="accent2"/>
                </a:solidFill>
              </a:rPr>
              <a:t>Review Dashboard: </a:t>
            </a:r>
            <a:r>
              <a:rPr lang="de-DE" sz="2000" dirty="0" smtClean="0"/>
              <a:t>Read Review </a:t>
            </a:r>
            <a:r>
              <a:rPr lang="de-DE" sz="2000" dirty="0" err="1" smtClean="0"/>
              <a:t>Requests</a:t>
            </a:r>
            <a:r>
              <a:rPr lang="de-DE" sz="2000" dirty="0" smtClean="0"/>
              <a:t>, Open Reviews, </a:t>
            </a:r>
            <a:r>
              <a:rPr lang="de-DE" sz="2000" dirty="0" err="1" smtClean="0"/>
              <a:t>Closed</a:t>
            </a:r>
            <a:r>
              <a:rPr lang="de-DE" sz="2000" dirty="0" smtClean="0"/>
              <a:t> Reviews</a:t>
            </a:r>
          </a:p>
          <a:p>
            <a:pPr>
              <a:lnSpc>
                <a:spcPct val="150000"/>
              </a:lnSpc>
            </a:pPr>
            <a:r>
              <a:rPr lang="de-DE" sz="2000" dirty="0" smtClean="0">
                <a:solidFill>
                  <a:schemeClr val="accent2"/>
                </a:solidFill>
              </a:rPr>
              <a:t>Review Workflow:</a:t>
            </a:r>
          </a:p>
          <a:p>
            <a:pPr lvl="1">
              <a:lnSpc>
                <a:spcPct val="150000"/>
              </a:lnSpc>
            </a:pPr>
            <a:r>
              <a:rPr lang="de-DE" sz="1800" dirty="0" smtClean="0"/>
              <a:t>Single </a:t>
            </a:r>
            <a:r>
              <a:rPr lang="de-DE" sz="1800" dirty="0" err="1" smtClean="0"/>
              <a:t>Blinded</a:t>
            </a:r>
            <a:r>
              <a:rPr lang="de-DE" sz="1800" dirty="0" smtClean="0"/>
              <a:t> / Transparent</a:t>
            </a:r>
          </a:p>
          <a:p>
            <a:pPr lvl="1">
              <a:lnSpc>
                <a:spcPct val="150000"/>
              </a:lnSpc>
            </a:pPr>
            <a:r>
              <a:rPr lang="de-DE" sz="1800" dirty="0" smtClean="0"/>
              <a:t>Double </a:t>
            </a:r>
            <a:r>
              <a:rPr lang="de-DE" sz="1800" dirty="0" err="1" smtClean="0"/>
              <a:t>Blinded</a:t>
            </a:r>
            <a:r>
              <a:rPr lang="de-DE" sz="1800" dirty="0" smtClean="0"/>
              <a:t> / Transparent</a:t>
            </a:r>
          </a:p>
          <a:p>
            <a:pPr lvl="1">
              <a:lnSpc>
                <a:spcPct val="150000"/>
              </a:lnSpc>
            </a:pPr>
            <a:r>
              <a:rPr lang="de-DE" sz="1800" dirty="0" err="1" smtClean="0"/>
              <a:t>No</a:t>
            </a:r>
            <a:r>
              <a:rPr lang="de-DE" sz="1800" dirty="0" smtClean="0"/>
              <a:t> Review</a:t>
            </a:r>
          </a:p>
          <a:p>
            <a:pPr>
              <a:lnSpc>
                <a:spcPct val="150000"/>
              </a:lnSpc>
            </a:pPr>
            <a:r>
              <a:rPr lang="de-DE" sz="2000" dirty="0" smtClean="0">
                <a:solidFill>
                  <a:schemeClr val="accent2"/>
                </a:solidFill>
              </a:rPr>
              <a:t>Review Form:</a:t>
            </a:r>
          </a:p>
          <a:p>
            <a:pPr lvl="1">
              <a:lnSpc>
                <a:spcPct val="150000"/>
              </a:lnSpc>
            </a:pPr>
            <a:r>
              <a:rPr lang="de-DE" sz="1800" dirty="0" smtClean="0"/>
              <a:t>Scene Review</a:t>
            </a:r>
          </a:p>
          <a:p>
            <a:pPr lvl="1">
              <a:lnSpc>
                <a:spcPct val="150000"/>
              </a:lnSpc>
            </a:pPr>
            <a:r>
              <a:rPr lang="de-DE" sz="1800" dirty="0" err="1" smtClean="0"/>
              <a:t>Aspect</a:t>
            </a:r>
            <a:r>
              <a:rPr lang="de-DE" sz="1800" dirty="0" smtClean="0"/>
              <a:t> Review</a:t>
            </a:r>
          </a:p>
          <a:p>
            <a:pPr lvl="1">
              <a:lnSpc>
                <a:spcPct val="150000"/>
              </a:lnSpc>
            </a:pPr>
            <a:r>
              <a:rPr lang="de-DE" sz="1800" dirty="0" smtClean="0"/>
              <a:t>Overall Review </a:t>
            </a:r>
          </a:p>
          <a:p>
            <a:pPr>
              <a:lnSpc>
                <a:spcPct val="150000"/>
              </a:lnSpc>
            </a:pPr>
            <a:r>
              <a:rPr lang="de-DE" sz="2000" dirty="0" smtClean="0">
                <a:solidFill>
                  <a:schemeClr val="accent2"/>
                </a:solidFill>
              </a:rPr>
              <a:t>Review Schema: </a:t>
            </a:r>
            <a:r>
              <a:rPr lang="de-DE" sz="2000" dirty="0"/>
              <a:t>Dashboard, Create/Read/Update/Delete Actions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62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8952675"/>
      </p:ext>
    </p:extLst>
  </p:cSld>
  <p:clrMapOvr>
    <a:masterClrMapping/>
  </p:clrMapOvr>
  <p:transition>
    <p:zoom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78021"/>
            <a:ext cx="9906000" cy="359361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Editing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</a:t>
            </a:r>
            <a:r>
              <a:rPr lang="de-DE" dirty="0" err="1" smtClean="0"/>
              <a:t>Reviewing</a:t>
            </a:r>
            <a:r>
              <a:rPr lang="de-DE" dirty="0" smtClean="0"/>
              <a:t>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63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0" y="1969713"/>
            <a:ext cx="9829800" cy="2759329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8" name="Textfeld 7"/>
          <p:cNvSpPr txBox="1"/>
          <p:nvPr/>
        </p:nvSpPr>
        <p:spPr>
          <a:xfrm>
            <a:off x="292101" y="4729043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C00000"/>
                </a:solidFill>
              </a:rPr>
              <a:t>Reviewing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r>
              <a:rPr lang="de-DE" dirty="0" err="1" smtClean="0">
                <a:solidFill>
                  <a:srgbClr val="C00000"/>
                </a:solidFill>
              </a:rPr>
              <a:t>Dashborad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999517"/>
      </p:ext>
    </p:extLst>
  </p:cSld>
  <p:clrMapOvr>
    <a:masterClrMapping/>
  </p:clrMapOvr>
  <p:transition>
    <p:zoom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463" y="1074080"/>
            <a:ext cx="7021660" cy="597441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Editing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</a:t>
            </a:r>
            <a:r>
              <a:rPr lang="de-DE" dirty="0" err="1" smtClean="0"/>
              <a:t>Reviewing</a:t>
            </a:r>
            <a:r>
              <a:rPr lang="de-DE" dirty="0" smtClean="0"/>
              <a:t>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64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5044440" y="1508760"/>
            <a:ext cx="3368040" cy="2567940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8" name="Textfeld 7"/>
          <p:cNvSpPr txBox="1"/>
          <p:nvPr/>
        </p:nvSpPr>
        <p:spPr>
          <a:xfrm>
            <a:off x="361768" y="4430753"/>
            <a:ext cx="102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Overall </a:t>
            </a:r>
            <a:br>
              <a:rPr lang="de-DE" dirty="0" smtClean="0">
                <a:solidFill>
                  <a:srgbClr val="C00000"/>
                </a:solidFill>
              </a:rPr>
            </a:br>
            <a:r>
              <a:rPr lang="de-DE" dirty="0" smtClean="0">
                <a:solidFill>
                  <a:srgbClr val="C00000"/>
                </a:solidFill>
              </a:rPr>
              <a:t>Evaluation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8489054" y="2374463"/>
            <a:ext cx="102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Scene </a:t>
            </a:r>
            <a:br>
              <a:rPr lang="de-DE" dirty="0" smtClean="0">
                <a:solidFill>
                  <a:srgbClr val="C00000"/>
                </a:solidFill>
              </a:rPr>
            </a:br>
            <a:r>
              <a:rPr lang="de-DE" dirty="0" smtClean="0">
                <a:solidFill>
                  <a:srgbClr val="C00000"/>
                </a:solidFill>
              </a:rPr>
              <a:t>Evaluation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5036821" y="4193223"/>
            <a:ext cx="3368040" cy="2567940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11" name="Textfeld 10"/>
          <p:cNvSpPr txBox="1"/>
          <p:nvPr/>
        </p:nvSpPr>
        <p:spPr>
          <a:xfrm>
            <a:off x="8479013" y="4953973"/>
            <a:ext cx="102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C00000"/>
                </a:solidFill>
              </a:rPr>
              <a:t>Aspect</a:t>
            </a:r>
            <a:r>
              <a:rPr lang="de-DE" dirty="0" smtClean="0">
                <a:solidFill>
                  <a:srgbClr val="C00000"/>
                </a:solidFill>
              </a:rPr>
              <a:t> </a:t>
            </a:r>
            <a:br>
              <a:rPr lang="de-DE" dirty="0" smtClean="0">
                <a:solidFill>
                  <a:srgbClr val="C00000"/>
                </a:solidFill>
              </a:rPr>
            </a:br>
            <a:r>
              <a:rPr lang="de-DE" dirty="0" smtClean="0">
                <a:solidFill>
                  <a:srgbClr val="C00000"/>
                </a:solidFill>
              </a:rPr>
              <a:t>Evaluation</a:t>
            </a:r>
            <a:endParaRPr lang="de-DE" dirty="0">
              <a:solidFill>
                <a:srgbClr val="C00000"/>
              </a:solidFill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1482511" y="4139883"/>
            <a:ext cx="3368040" cy="2567940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</p:spTree>
    <p:extLst>
      <p:ext uri="{BB962C8B-B14F-4D97-AF65-F5344CB8AC3E}">
        <p14:creationId xmlns:p14="http://schemas.microsoft.com/office/powerpoint/2010/main" val="3737613211"/>
      </p:ext>
    </p:extLst>
  </p:cSld>
  <p:clrMapOvr>
    <a:masterClrMapping/>
  </p:clrMapOvr>
  <p:transition>
    <p:zo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036"/>
            <a:ext cx="9898375" cy="514936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Editing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</a:t>
            </a:r>
            <a:r>
              <a:rPr lang="de-DE" dirty="0" err="1" smtClean="0"/>
              <a:t>Reviewing</a:t>
            </a:r>
            <a:r>
              <a:rPr lang="de-DE" dirty="0" smtClean="0"/>
              <a:t>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65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592580" y="2225040"/>
            <a:ext cx="8237220" cy="4023360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8" name="Textfeld 7"/>
          <p:cNvSpPr txBox="1"/>
          <p:nvPr/>
        </p:nvSpPr>
        <p:spPr>
          <a:xfrm>
            <a:off x="2783669" y="6323597"/>
            <a:ext cx="1479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Review Schema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824103"/>
      </p:ext>
    </p:extLst>
  </p:cSld>
  <p:clrMapOvr>
    <a:masterClrMapping/>
  </p:clrMapOvr>
  <p:transition>
    <p:zoom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Editing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Topic </a:t>
            </a:r>
            <a:r>
              <a:rPr lang="de-DE" dirty="0" err="1" smtClean="0"/>
              <a:t>Editing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accent2"/>
                </a:solidFill>
              </a:rPr>
              <a:t>Pages: </a:t>
            </a:r>
            <a:r>
              <a:rPr lang="de-DE" sz="2000" dirty="0" smtClean="0"/>
              <a:t>Dashboard, Create/Read/Update/Delete Actions</a:t>
            </a:r>
            <a:endParaRPr lang="de-DE" sz="2000" dirty="0"/>
          </a:p>
          <a:p>
            <a:pPr>
              <a:lnSpc>
                <a:spcPct val="150000"/>
              </a:lnSpc>
            </a:pPr>
            <a:r>
              <a:rPr lang="de-DE" sz="2000" dirty="0" smtClean="0">
                <a:solidFill>
                  <a:schemeClr val="accent2"/>
                </a:solidFill>
              </a:rPr>
              <a:t>Topic Areas: </a:t>
            </a:r>
            <a:r>
              <a:rPr lang="de-DE" sz="2000" dirty="0"/>
              <a:t>Dashboard, </a:t>
            </a:r>
            <a:r>
              <a:rPr lang="de-DE" sz="2000" dirty="0" smtClean="0"/>
              <a:t>Create/Read/Update/Delete Actions</a:t>
            </a:r>
            <a:endParaRPr lang="de-DE" sz="2000" dirty="0"/>
          </a:p>
          <a:p>
            <a:pPr>
              <a:lnSpc>
                <a:spcPct val="150000"/>
              </a:lnSpc>
            </a:pPr>
            <a:r>
              <a:rPr lang="de-DE" sz="2000" dirty="0" smtClean="0">
                <a:solidFill>
                  <a:schemeClr val="accent2"/>
                </a:solidFill>
              </a:rPr>
              <a:t>Topics: </a:t>
            </a:r>
            <a:r>
              <a:rPr lang="de-DE" sz="2000" dirty="0" err="1" smtClean="0"/>
              <a:t>Dasboard</a:t>
            </a:r>
            <a:r>
              <a:rPr lang="de-DE" sz="2000" dirty="0" smtClean="0"/>
              <a:t>, Create/Read/Update/Delete Actions (</a:t>
            </a:r>
            <a:r>
              <a:rPr lang="de-DE" sz="2000" dirty="0" err="1" smtClean="0"/>
              <a:t>see</a:t>
            </a:r>
            <a:r>
              <a:rPr lang="de-DE" sz="2000" dirty="0" smtClean="0"/>
              <a:t> </a:t>
            </a:r>
            <a:r>
              <a:rPr lang="de-DE" sz="2000" dirty="0" err="1" smtClean="0"/>
              <a:t>Authoring</a:t>
            </a:r>
            <a:r>
              <a:rPr lang="de-DE" sz="2000" dirty="0" smtClean="0"/>
              <a:t>)</a:t>
            </a:r>
            <a:endParaRPr lang="de-DE" sz="2000" dirty="0" smtClean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</a:pPr>
            <a:r>
              <a:rPr lang="de-DE" sz="2000" dirty="0" smtClean="0">
                <a:solidFill>
                  <a:schemeClr val="accent2"/>
                </a:solidFill>
              </a:rPr>
              <a:t>Topic </a:t>
            </a:r>
            <a:r>
              <a:rPr lang="de-DE" sz="2000" dirty="0" err="1" smtClean="0">
                <a:solidFill>
                  <a:schemeClr val="accent2"/>
                </a:solidFill>
              </a:rPr>
              <a:t>Requests</a:t>
            </a:r>
            <a:r>
              <a:rPr lang="de-DE" sz="2000" dirty="0" smtClean="0">
                <a:solidFill>
                  <a:schemeClr val="accent2"/>
                </a:solidFill>
              </a:rPr>
              <a:t>: </a:t>
            </a:r>
            <a:r>
              <a:rPr lang="de-DE" sz="2000" dirty="0"/>
              <a:t>Dashboard, </a:t>
            </a:r>
            <a:r>
              <a:rPr lang="de-DE" sz="2000" dirty="0" smtClean="0"/>
              <a:t>Create/Read/Update/Delete Actions</a:t>
            </a:r>
            <a:endParaRPr lang="de-DE" sz="2000" dirty="0"/>
          </a:p>
          <a:p>
            <a:pPr>
              <a:lnSpc>
                <a:spcPct val="150000"/>
              </a:lnSpc>
            </a:pPr>
            <a:r>
              <a:rPr lang="de-DE" sz="2000" dirty="0" err="1" smtClean="0">
                <a:solidFill>
                  <a:schemeClr val="accent2"/>
                </a:solidFill>
              </a:rPr>
              <a:t>Playlists</a:t>
            </a:r>
            <a:r>
              <a:rPr lang="de-DE" sz="2000" dirty="0" smtClean="0">
                <a:solidFill>
                  <a:schemeClr val="accent2"/>
                </a:solidFill>
              </a:rPr>
              <a:t>: </a:t>
            </a:r>
            <a:r>
              <a:rPr lang="de-DE" sz="2000" dirty="0"/>
              <a:t>Dashboard, </a:t>
            </a:r>
            <a:r>
              <a:rPr lang="de-DE" sz="2000" dirty="0" smtClean="0"/>
              <a:t>Create/Read/Update/Delete Actions</a:t>
            </a:r>
            <a:endParaRPr lang="de-DE" sz="2000" dirty="0"/>
          </a:p>
          <a:p>
            <a:pPr>
              <a:lnSpc>
                <a:spcPct val="150000"/>
              </a:lnSpc>
            </a:pPr>
            <a:r>
              <a:rPr lang="de-DE" sz="2000" dirty="0" smtClean="0">
                <a:solidFill>
                  <a:schemeClr val="accent2"/>
                </a:solidFill>
              </a:rPr>
              <a:t>Trainings: </a:t>
            </a:r>
            <a:r>
              <a:rPr lang="de-DE" sz="2000" dirty="0"/>
              <a:t>Dashboard, </a:t>
            </a:r>
            <a:r>
              <a:rPr lang="de-DE" sz="2000" dirty="0" smtClean="0"/>
              <a:t>Create/Read/Update/Delete Actions</a:t>
            </a:r>
          </a:p>
          <a:p>
            <a:pPr>
              <a:lnSpc>
                <a:spcPct val="150000"/>
              </a:lnSpc>
            </a:pPr>
            <a:r>
              <a:rPr lang="de-DE" sz="2000" dirty="0" err="1" smtClean="0">
                <a:solidFill>
                  <a:schemeClr val="accent2"/>
                </a:solidFill>
              </a:rPr>
              <a:t>Quizzes</a:t>
            </a:r>
            <a:r>
              <a:rPr lang="de-DE" sz="2000" dirty="0" smtClean="0">
                <a:solidFill>
                  <a:schemeClr val="accent2"/>
                </a:solidFill>
              </a:rPr>
              <a:t>: </a:t>
            </a:r>
            <a:r>
              <a:rPr lang="de-DE" sz="2000" dirty="0"/>
              <a:t>Dashboard, </a:t>
            </a:r>
            <a:r>
              <a:rPr lang="de-DE" sz="2000" dirty="0" smtClean="0"/>
              <a:t>Create/Read/Update/Delete Actions</a:t>
            </a:r>
            <a:endParaRPr lang="de-DE" sz="2000" dirty="0"/>
          </a:p>
          <a:p>
            <a:pPr>
              <a:lnSpc>
                <a:spcPct val="150000"/>
              </a:lnSpc>
            </a:pPr>
            <a:r>
              <a:rPr lang="de-DE" sz="2000" dirty="0" smtClean="0">
                <a:solidFill>
                  <a:schemeClr val="accent2"/>
                </a:solidFill>
              </a:rPr>
              <a:t>Briefings: </a:t>
            </a:r>
            <a:r>
              <a:rPr lang="de-DE" sz="2000" dirty="0"/>
              <a:t>Dashboard, </a:t>
            </a:r>
            <a:r>
              <a:rPr lang="de-DE" sz="2000" dirty="0" smtClean="0"/>
              <a:t>Create/Read/Update/Delete Actions</a:t>
            </a:r>
            <a:endParaRPr lang="de-DE" sz="2000" dirty="0"/>
          </a:p>
          <a:p>
            <a:pPr>
              <a:lnSpc>
                <a:spcPct val="150000"/>
              </a:lnSpc>
            </a:pPr>
            <a:r>
              <a:rPr lang="de-DE" sz="2000" dirty="0" err="1" smtClean="0">
                <a:solidFill>
                  <a:schemeClr val="accent2"/>
                </a:solidFill>
              </a:rPr>
              <a:t>Question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>
                <a:solidFill>
                  <a:schemeClr val="accent2"/>
                </a:solidFill>
              </a:rPr>
              <a:t>&amp; </a:t>
            </a:r>
            <a:r>
              <a:rPr lang="de-DE" sz="2000" dirty="0" err="1" smtClean="0">
                <a:solidFill>
                  <a:schemeClr val="accent2"/>
                </a:solidFill>
              </a:rPr>
              <a:t>Answers</a:t>
            </a:r>
            <a:r>
              <a:rPr lang="de-DE" sz="2000" dirty="0" smtClean="0">
                <a:solidFill>
                  <a:schemeClr val="accent2"/>
                </a:solidFill>
              </a:rPr>
              <a:t>: </a:t>
            </a:r>
            <a:r>
              <a:rPr lang="de-DE" sz="2000" dirty="0"/>
              <a:t>Dashboard, </a:t>
            </a:r>
            <a:r>
              <a:rPr lang="de-DE" sz="2000" dirty="0" smtClean="0"/>
              <a:t>Create/Read/Update/Delete Actions</a:t>
            </a:r>
            <a:endParaRPr lang="de-DE" sz="2000" dirty="0"/>
          </a:p>
          <a:p>
            <a:pPr>
              <a:lnSpc>
                <a:spcPct val="150000"/>
              </a:lnSpc>
            </a:pPr>
            <a:r>
              <a:rPr lang="de-DE" sz="2000" dirty="0" err="1" smtClean="0">
                <a:solidFill>
                  <a:schemeClr val="accent2"/>
                </a:solidFill>
              </a:rPr>
              <a:t>Badges</a:t>
            </a:r>
            <a:r>
              <a:rPr lang="de-DE" sz="2000" dirty="0">
                <a:solidFill>
                  <a:schemeClr val="accent2"/>
                </a:solidFill>
              </a:rPr>
              <a:t>: </a:t>
            </a:r>
            <a:r>
              <a:rPr lang="de-DE" sz="2000" dirty="0"/>
              <a:t>Dashboard, </a:t>
            </a:r>
            <a:r>
              <a:rPr lang="de-DE" sz="2000" dirty="0" smtClean="0"/>
              <a:t>Create/Read/Update/Delete Actions</a:t>
            </a:r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66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684517"/>
      </p:ext>
    </p:extLst>
  </p:cSld>
  <p:clrMapOvr>
    <a:masterClrMapping/>
  </p:clrMapOvr>
  <p:transition>
    <p:zoom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Editing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Topic </a:t>
            </a:r>
            <a:r>
              <a:rPr lang="de-DE" dirty="0" err="1" smtClean="0"/>
              <a:t>Editing</a:t>
            </a:r>
            <a:r>
              <a:rPr lang="de-DE" dirty="0"/>
              <a:t> (</a:t>
            </a:r>
            <a:r>
              <a:rPr lang="de-DE" dirty="0" err="1"/>
              <a:t>Example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67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1782"/>
            <a:ext cx="9922541" cy="5179017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 bwMode="auto">
          <a:xfrm>
            <a:off x="1592580" y="1965959"/>
            <a:ext cx="8237220" cy="4434839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8" name="Textfeld 7"/>
          <p:cNvSpPr txBox="1"/>
          <p:nvPr/>
        </p:nvSpPr>
        <p:spPr>
          <a:xfrm>
            <a:off x="899762" y="5363477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Pages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852921"/>
      </p:ext>
    </p:extLst>
  </p:cSld>
  <p:clrMapOvr>
    <a:masterClrMapping/>
  </p:clrMapOvr>
  <p:transition>
    <p:zoom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9180"/>
            <a:ext cx="9909268" cy="592942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Editing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Topic </a:t>
            </a:r>
            <a:r>
              <a:rPr lang="de-DE" dirty="0" err="1" smtClean="0"/>
              <a:t>Editing</a:t>
            </a:r>
            <a:r>
              <a:rPr lang="de-DE" dirty="0"/>
              <a:t> (</a:t>
            </a:r>
            <a:r>
              <a:rPr lang="de-DE" dirty="0" err="1"/>
              <a:t>Example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68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592580" y="1798321"/>
            <a:ext cx="8237220" cy="4602478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8" name="Textfeld 7"/>
          <p:cNvSpPr txBox="1"/>
          <p:nvPr/>
        </p:nvSpPr>
        <p:spPr>
          <a:xfrm>
            <a:off x="482276" y="5272037"/>
            <a:ext cx="1110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Topic Areas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014963"/>
      </p:ext>
    </p:extLst>
  </p:cSld>
  <p:clrMapOvr>
    <a:masterClrMapping/>
  </p:clrMapOvr>
  <p:transition>
    <p:zoom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" y="1065636"/>
            <a:ext cx="9842341" cy="592952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Editing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Topic </a:t>
            </a:r>
            <a:r>
              <a:rPr lang="de-DE" dirty="0" err="1" smtClean="0"/>
              <a:t>Editing</a:t>
            </a:r>
            <a:r>
              <a:rPr lang="de-DE" dirty="0"/>
              <a:t> (</a:t>
            </a:r>
            <a:r>
              <a:rPr lang="de-DE" dirty="0" err="1"/>
              <a:t>Example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69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592580" y="1798321"/>
            <a:ext cx="8237220" cy="4602478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8" name="Textfeld 7"/>
          <p:cNvSpPr txBox="1"/>
          <p:nvPr/>
        </p:nvSpPr>
        <p:spPr>
          <a:xfrm>
            <a:off x="691339" y="5272037"/>
            <a:ext cx="692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Topics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84714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Functions</a:t>
            </a:r>
            <a:r>
              <a:rPr lang="de-DE" dirty="0"/>
              <a:t> (</a:t>
            </a:r>
            <a:r>
              <a:rPr lang="de-DE" dirty="0" err="1"/>
              <a:t>Selection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E5D89B7D-BE49-40AB-B459-F8DB6D439979}" type="slidenum">
              <a:rPr lang="de-DE" smtClean="0"/>
              <a:pPr/>
              <a:t>7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148840" y="1821180"/>
            <a:ext cx="3520440" cy="191262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>
            <a:softEdge rad="63500"/>
          </a:effectLst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15" name="Flussdiagramm: Alternativer Prozess 14"/>
          <p:cNvSpPr/>
          <p:nvPr/>
        </p:nvSpPr>
        <p:spPr bwMode="auto">
          <a:xfrm>
            <a:off x="223521" y="1240828"/>
            <a:ext cx="4587240" cy="1588493"/>
          </a:xfrm>
          <a:prstGeom prst="flowChartAlternateProcess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lIns="36000" tIns="0" rIns="36000" bIns="0" rtlCol="0" anchor="ctr"/>
          <a:lstStyle/>
          <a:p>
            <a:pPr>
              <a:lnSpc>
                <a:spcPct val="125000"/>
              </a:lnSpc>
            </a:pPr>
            <a:r>
              <a:rPr lang="en-US" sz="1600" b="1" dirty="0">
                <a:solidFill>
                  <a:schemeClr val="accent2"/>
                </a:solidFill>
              </a:rPr>
              <a:t>Authoring Functions </a:t>
            </a:r>
          </a:p>
          <a:p>
            <a:pPr>
              <a:lnSpc>
                <a:spcPct val="125000"/>
              </a:lnSpc>
            </a:pPr>
            <a:r>
              <a:rPr lang="en-US" sz="1600" dirty="0"/>
              <a:t>Users can create and share knowledge units (e.g. topic with film) for all users (public) or a dedicated user group (private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7" name="Flussdiagramm: Alternativer Prozess 6"/>
          <p:cNvSpPr/>
          <p:nvPr/>
        </p:nvSpPr>
        <p:spPr bwMode="auto">
          <a:xfrm>
            <a:off x="5146176" y="1240828"/>
            <a:ext cx="4587240" cy="1584749"/>
          </a:xfrm>
          <a:prstGeom prst="flowChartAlternateProcess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lIns="36000" tIns="0" rIns="36000" bIns="0" rtlCol="0" anchor="ctr"/>
          <a:lstStyle/>
          <a:p>
            <a:pPr>
              <a:lnSpc>
                <a:spcPct val="125000"/>
              </a:lnSpc>
            </a:pPr>
            <a:r>
              <a:rPr lang="en-US" sz="1600" b="1" dirty="0">
                <a:solidFill>
                  <a:schemeClr val="accent2"/>
                </a:solidFill>
              </a:rPr>
              <a:t>Recording Functions</a:t>
            </a:r>
          </a:p>
          <a:p>
            <a:pPr>
              <a:lnSpc>
                <a:spcPct val="125000"/>
              </a:lnSpc>
            </a:pPr>
            <a:r>
              <a:rPr lang="en-US" sz="1600" dirty="0"/>
              <a:t>Screen or webcam </a:t>
            </a:r>
            <a:r>
              <a:rPr lang="en-US" sz="1600" dirty="0" smtClean="0"/>
              <a:t>and/or </a:t>
            </a:r>
            <a:r>
              <a:rPr lang="en-US" sz="1600" dirty="0"/>
              <a:t>hybrid (screen &amp; webcam) recording without technical barriers and </a:t>
            </a:r>
            <a:r>
              <a:rPr lang="en-US" sz="1600" dirty="0" smtClean="0"/>
              <a:t>training </a:t>
            </a:r>
            <a:r>
              <a:rPr lang="en-US" sz="1600" dirty="0"/>
              <a:t>effort</a:t>
            </a:r>
          </a:p>
        </p:txBody>
      </p:sp>
      <p:sp>
        <p:nvSpPr>
          <p:cNvPr id="8" name="Flussdiagramm: Alternativer Prozess 7"/>
          <p:cNvSpPr/>
          <p:nvPr/>
        </p:nvSpPr>
        <p:spPr bwMode="auto">
          <a:xfrm>
            <a:off x="223521" y="3196455"/>
            <a:ext cx="4587240" cy="1588493"/>
          </a:xfrm>
          <a:prstGeom prst="flowChartAlternateProcess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lIns="36000" tIns="0" rIns="36000" bIns="0" rtlCol="0" anchor="ctr"/>
          <a:lstStyle/>
          <a:p>
            <a:pPr>
              <a:lnSpc>
                <a:spcPct val="125000"/>
              </a:lnSpc>
            </a:pPr>
            <a:r>
              <a:rPr lang="en-US" sz="1600" b="1" dirty="0" err="1" smtClean="0">
                <a:solidFill>
                  <a:schemeClr val="accent2"/>
                </a:solidFill>
              </a:rPr>
              <a:t>ReExploring</a:t>
            </a:r>
            <a:r>
              <a:rPr lang="en-US" sz="1600" b="1" dirty="0" smtClean="0">
                <a:solidFill>
                  <a:schemeClr val="accent2"/>
                </a:solidFill>
              </a:rPr>
              <a:t> </a:t>
            </a:r>
            <a:r>
              <a:rPr lang="en-US" sz="1600" b="1" dirty="0">
                <a:solidFill>
                  <a:schemeClr val="accent2"/>
                </a:solidFill>
              </a:rPr>
              <a:t>Workflow</a:t>
            </a:r>
          </a:p>
          <a:p>
            <a:pPr>
              <a:lnSpc>
                <a:spcPct val="125000"/>
              </a:lnSpc>
            </a:pPr>
            <a:r>
              <a:rPr lang="en-US" sz="1600" dirty="0"/>
              <a:t>Workflow for quality assurance of knowledge units before publication</a:t>
            </a:r>
            <a:br>
              <a:rPr lang="en-US" sz="1600" dirty="0"/>
            </a:br>
            <a:r>
              <a:rPr lang="en-US" sz="1600" dirty="0"/>
              <a:t>(e.g. via </a:t>
            </a:r>
            <a:r>
              <a:rPr lang="en-US" sz="1600" dirty="0" smtClean="0"/>
              <a:t>‘Double </a:t>
            </a:r>
            <a:r>
              <a:rPr lang="en-US" sz="1600" dirty="0"/>
              <a:t>Blinded Lean </a:t>
            </a:r>
            <a:r>
              <a:rPr lang="en-US" sz="1600" dirty="0" smtClean="0"/>
              <a:t>Reviews’)</a:t>
            </a:r>
            <a:endParaRPr lang="en-US" sz="1600" dirty="0"/>
          </a:p>
        </p:txBody>
      </p:sp>
      <p:sp>
        <p:nvSpPr>
          <p:cNvPr id="9" name="Flussdiagramm: Alternativer Prozess 8"/>
          <p:cNvSpPr/>
          <p:nvPr/>
        </p:nvSpPr>
        <p:spPr bwMode="auto">
          <a:xfrm>
            <a:off x="5146176" y="3196455"/>
            <a:ext cx="4587240" cy="1584749"/>
          </a:xfrm>
          <a:prstGeom prst="flowChartAlternateProcess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lIns="36000" tIns="0" rIns="36000" bIns="0" rtlCol="0" anchor="ctr"/>
          <a:lstStyle/>
          <a:p>
            <a:pPr>
              <a:lnSpc>
                <a:spcPct val="125000"/>
              </a:lnSpc>
            </a:pPr>
            <a:r>
              <a:rPr lang="en-US" sz="1600" b="1" dirty="0">
                <a:solidFill>
                  <a:schemeClr val="accent2"/>
                </a:solidFill>
              </a:rPr>
              <a:t>Editing &amp; Publishing Framework</a:t>
            </a:r>
            <a:br>
              <a:rPr lang="en-US" sz="1600" b="1" dirty="0">
                <a:solidFill>
                  <a:schemeClr val="accent2"/>
                </a:solidFill>
              </a:rPr>
            </a:br>
            <a:r>
              <a:rPr lang="en-US" sz="1600" dirty="0"/>
              <a:t>Editorial functions for structuring content, controlling and organization of user-driven authoring, </a:t>
            </a:r>
            <a:r>
              <a:rPr lang="en-US" sz="1600" dirty="0" err="1" smtClean="0"/>
              <a:t>reExploring</a:t>
            </a:r>
            <a:r>
              <a:rPr lang="en-US" sz="1600" dirty="0" smtClean="0"/>
              <a:t> </a:t>
            </a:r>
            <a:r>
              <a:rPr lang="en-US" sz="1600" dirty="0"/>
              <a:t>and publication </a:t>
            </a:r>
            <a:r>
              <a:rPr lang="en-US" sz="1600" dirty="0" smtClean="0"/>
              <a:t>processes</a:t>
            </a:r>
            <a:endParaRPr lang="en-US" sz="1600" dirty="0"/>
          </a:p>
        </p:txBody>
      </p:sp>
      <p:sp>
        <p:nvSpPr>
          <p:cNvPr id="10" name="Flussdiagramm: Alternativer Prozess 9"/>
          <p:cNvSpPr/>
          <p:nvPr/>
        </p:nvSpPr>
        <p:spPr bwMode="auto">
          <a:xfrm>
            <a:off x="223521" y="5152082"/>
            <a:ext cx="4587240" cy="1588493"/>
          </a:xfrm>
          <a:prstGeom prst="flowChartAlternateProcess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lIns="36000" tIns="0" rIns="36000" bIns="0" rtlCol="0" anchor="ctr"/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2"/>
                </a:solidFill>
              </a:rPr>
              <a:t>Role System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Clear roles for all aspects of the collective know-ledge building and usage (</a:t>
            </a:r>
            <a:r>
              <a:rPr lang="en-US" sz="1600" dirty="0" smtClean="0"/>
              <a:t>e.g. master editor, </a:t>
            </a:r>
            <a:r>
              <a:rPr lang="en-US" sz="1600" dirty="0"/>
              <a:t>editor, reviewer, author, explorer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11" name="Flussdiagramm: Alternativer Prozess 10"/>
          <p:cNvSpPr/>
          <p:nvPr/>
        </p:nvSpPr>
        <p:spPr bwMode="auto">
          <a:xfrm>
            <a:off x="5146176" y="5152082"/>
            <a:ext cx="4587240" cy="1584749"/>
          </a:xfrm>
          <a:prstGeom prst="flowChartAlternateProcess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lIns="36000" tIns="0" rIns="36000" bIns="0" rtlCol="0" anchor="ctr"/>
          <a:lstStyle/>
          <a:p>
            <a:pPr>
              <a:lnSpc>
                <a:spcPct val="125000"/>
              </a:lnSpc>
            </a:pPr>
            <a:r>
              <a:rPr lang="en-US" sz="1600" b="1" dirty="0">
                <a:solidFill>
                  <a:schemeClr val="accent2"/>
                </a:solidFill>
              </a:rPr>
              <a:t>Reputation System</a:t>
            </a:r>
          </a:p>
          <a:p>
            <a:pPr>
              <a:lnSpc>
                <a:spcPct val="125000"/>
              </a:lnSpc>
            </a:pPr>
            <a:r>
              <a:rPr lang="en-US" sz="1600" dirty="0" smtClean="0"/>
              <a:t>Users </a:t>
            </a:r>
            <a:r>
              <a:rPr lang="en-US" sz="1600" dirty="0"/>
              <a:t>can develop their </a:t>
            </a:r>
            <a:r>
              <a:rPr lang="en-US" sz="1600" dirty="0" smtClean="0"/>
              <a:t>‘reputation’ </a:t>
            </a:r>
            <a:r>
              <a:rPr lang="en-US" sz="1600" dirty="0"/>
              <a:t>with </a:t>
            </a:r>
            <a:r>
              <a:rPr lang="en-US" sz="1600" dirty="0" smtClean="0"/>
              <a:t>specific </a:t>
            </a:r>
            <a:r>
              <a:rPr lang="en-US" sz="1600" dirty="0"/>
              <a:t>tasks around knowledge building; </a:t>
            </a:r>
            <a:endParaRPr lang="en-US" sz="1600" dirty="0" smtClean="0"/>
          </a:p>
          <a:p>
            <a:pPr>
              <a:lnSpc>
                <a:spcPct val="125000"/>
              </a:lnSpc>
            </a:pPr>
            <a:r>
              <a:rPr lang="en-US" sz="1600" dirty="0" smtClean="0"/>
              <a:t>reputation-based </a:t>
            </a:r>
            <a:r>
              <a:rPr lang="en-US" sz="1600" dirty="0"/>
              <a:t>badge &amp; role </a:t>
            </a:r>
            <a:r>
              <a:rPr lang="en-US" sz="1600" dirty="0" smtClean="0"/>
              <a:t>nominations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4607316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14550"/>
            <a:ext cx="9930721" cy="514052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Editing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Topic </a:t>
            </a:r>
            <a:r>
              <a:rPr lang="de-DE" dirty="0" err="1" smtClean="0"/>
              <a:t>Editing</a:t>
            </a:r>
            <a:r>
              <a:rPr lang="de-DE" dirty="0"/>
              <a:t> (</a:t>
            </a:r>
            <a:r>
              <a:rPr lang="de-DE" dirty="0" err="1"/>
              <a:t>Example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70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592580" y="1874519"/>
            <a:ext cx="8237220" cy="4526279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8" name="Textfeld 7"/>
          <p:cNvSpPr txBox="1"/>
          <p:nvPr/>
        </p:nvSpPr>
        <p:spPr>
          <a:xfrm>
            <a:off x="566786" y="5272037"/>
            <a:ext cx="941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Topic </a:t>
            </a:r>
            <a:br>
              <a:rPr lang="de-DE" dirty="0" smtClean="0">
                <a:solidFill>
                  <a:srgbClr val="C00000"/>
                </a:solidFill>
              </a:rPr>
            </a:br>
            <a:r>
              <a:rPr lang="de-DE" dirty="0" err="1" smtClean="0">
                <a:solidFill>
                  <a:srgbClr val="C00000"/>
                </a:solidFill>
              </a:rPr>
              <a:t>Requests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768678"/>
      </p:ext>
    </p:extLst>
  </p:cSld>
  <p:clrMapOvr>
    <a:masterClrMapping/>
  </p:clrMapOvr>
  <p:transition>
    <p:zoom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157"/>
            <a:ext cx="9872427" cy="441165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Editing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Topic </a:t>
            </a:r>
            <a:r>
              <a:rPr lang="de-DE" dirty="0" err="1" smtClean="0"/>
              <a:t>Editing</a:t>
            </a:r>
            <a:r>
              <a:rPr lang="de-DE" dirty="0"/>
              <a:t> (</a:t>
            </a:r>
            <a:r>
              <a:rPr lang="de-DE" dirty="0" err="1"/>
              <a:t>Example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71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1592580" y="1798321"/>
            <a:ext cx="8237220" cy="3634739"/>
          </a:xfrm>
          <a:prstGeom prst="rect">
            <a:avLst/>
          </a:prstGeom>
          <a:noFill/>
          <a:ln w="3810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pPr algn="ctr"/>
            <a:endParaRPr lang="de-DE" sz="2200"/>
          </a:p>
        </p:txBody>
      </p:sp>
      <p:sp>
        <p:nvSpPr>
          <p:cNvPr id="8" name="Textfeld 7"/>
          <p:cNvSpPr txBox="1"/>
          <p:nvPr/>
        </p:nvSpPr>
        <p:spPr>
          <a:xfrm>
            <a:off x="3503399" y="5579814"/>
            <a:ext cx="2276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C00000"/>
                </a:solidFill>
              </a:rPr>
              <a:t>Playlist </a:t>
            </a:r>
            <a:r>
              <a:rPr lang="de-DE" dirty="0" err="1" smtClean="0">
                <a:solidFill>
                  <a:srgbClr val="C00000"/>
                </a:solidFill>
              </a:rPr>
              <a:t>Editing</a:t>
            </a:r>
            <a:r>
              <a:rPr lang="de-DE" dirty="0" smtClean="0">
                <a:solidFill>
                  <a:srgbClr val="C00000"/>
                </a:solidFill>
              </a:rPr>
              <a:t> Dashboard</a:t>
            </a:r>
            <a:endParaRPr lang="de-DE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712700"/>
      </p:ext>
    </p:extLst>
  </p:cSld>
  <p:clrMapOvr>
    <a:masterClrMapping/>
  </p:clrMapOvr>
  <p:transition>
    <p:zoom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Editing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Topic </a:t>
            </a:r>
            <a:r>
              <a:rPr lang="de-DE" dirty="0" err="1" smtClean="0"/>
              <a:t>Editing</a:t>
            </a:r>
            <a:r>
              <a:rPr lang="de-DE" dirty="0"/>
              <a:t> (</a:t>
            </a:r>
            <a:r>
              <a:rPr lang="de-DE" dirty="0" err="1"/>
              <a:t>Example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72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3" name="Snagit_PPTBDC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" y="1611074"/>
            <a:ext cx="9005455" cy="382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07733"/>
      </p:ext>
    </p:extLst>
  </p:cSld>
  <p:clrMapOvr>
    <a:masterClrMapping/>
  </p:clrMapOvr>
  <p:transition>
    <p:zoom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Editing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Topic </a:t>
            </a:r>
            <a:r>
              <a:rPr lang="de-DE" dirty="0" err="1" smtClean="0"/>
              <a:t>Editing</a:t>
            </a:r>
            <a:r>
              <a:rPr lang="de-DE" dirty="0"/>
              <a:t> (</a:t>
            </a:r>
            <a:r>
              <a:rPr lang="de-DE" dirty="0" err="1"/>
              <a:t>Example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73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3" name="Snagit_PPT3F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188" y="1097422"/>
            <a:ext cx="7565625" cy="582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30585"/>
      </p:ext>
    </p:extLst>
  </p:cSld>
  <p:clrMapOvr>
    <a:masterClrMapping/>
  </p:clrMapOvr>
  <p:transition>
    <p:zoom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Editing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Topic </a:t>
            </a:r>
            <a:r>
              <a:rPr lang="de-DE" dirty="0" err="1" smtClean="0"/>
              <a:t>Editing</a:t>
            </a:r>
            <a:r>
              <a:rPr lang="de-DE" dirty="0"/>
              <a:t> (</a:t>
            </a:r>
            <a:r>
              <a:rPr lang="de-DE" dirty="0" err="1"/>
              <a:t>Example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74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5" name="Snagit_PPT8C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" y="1075519"/>
            <a:ext cx="9005455" cy="573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23296"/>
      </p:ext>
    </p:extLst>
  </p:cSld>
  <p:clrMapOvr>
    <a:masterClrMapping/>
  </p:clrMapOvr>
  <p:transition>
    <p:zoom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Editing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Topic </a:t>
            </a:r>
            <a:r>
              <a:rPr lang="de-DE" dirty="0" err="1" smtClean="0"/>
              <a:t>Editing</a:t>
            </a:r>
            <a:r>
              <a:rPr lang="de-DE" dirty="0"/>
              <a:t> (</a:t>
            </a:r>
            <a:r>
              <a:rPr lang="de-DE" dirty="0" err="1"/>
              <a:t>Example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75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9" name="Snagit_PPT9C5B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458" y="1097422"/>
            <a:ext cx="6519084" cy="582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18046"/>
      </p:ext>
    </p:extLst>
  </p:cSld>
  <p:clrMapOvr>
    <a:masterClrMapping/>
  </p:clrMapOvr>
  <p:transition>
    <p:zoom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Editing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Topic </a:t>
            </a:r>
            <a:r>
              <a:rPr lang="de-DE" dirty="0" err="1" smtClean="0"/>
              <a:t>Editing</a:t>
            </a:r>
            <a:r>
              <a:rPr lang="de-DE" dirty="0"/>
              <a:t> (</a:t>
            </a:r>
            <a:r>
              <a:rPr lang="de-DE" dirty="0" err="1"/>
              <a:t>Example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76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3" name="Snagit_PPTFD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" y="1751614"/>
            <a:ext cx="9005455" cy="354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07085"/>
      </p:ext>
    </p:extLst>
  </p:cSld>
  <p:clrMapOvr>
    <a:masterClrMapping/>
  </p:clrMapOvr>
  <p:transition>
    <p:zoom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Editing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Topic </a:t>
            </a:r>
            <a:r>
              <a:rPr lang="de-DE" dirty="0" err="1" smtClean="0"/>
              <a:t>Editing</a:t>
            </a:r>
            <a:r>
              <a:rPr lang="de-DE" dirty="0"/>
              <a:t> (</a:t>
            </a:r>
            <a:r>
              <a:rPr lang="de-DE" dirty="0" err="1"/>
              <a:t>Example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77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6" name="Snagit_PPTC2F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" y="1755738"/>
            <a:ext cx="9005455" cy="353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65885"/>
      </p:ext>
    </p:extLst>
  </p:cSld>
  <p:clrMapOvr>
    <a:masterClrMapping/>
  </p:clrMapOvr>
  <p:transition>
    <p:zoom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Editing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Topic </a:t>
            </a:r>
            <a:r>
              <a:rPr lang="de-DE" dirty="0" err="1" smtClean="0"/>
              <a:t>Editing</a:t>
            </a:r>
            <a:r>
              <a:rPr lang="de-DE" dirty="0"/>
              <a:t> (</a:t>
            </a:r>
            <a:r>
              <a:rPr lang="de-DE" dirty="0" err="1"/>
              <a:t>Example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78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5" name="Snagit_PPT6D0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60" y="1087897"/>
            <a:ext cx="6739528" cy="582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88419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Editing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Topic </a:t>
            </a:r>
            <a:r>
              <a:rPr lang="de-DE" dirty="0" err="1" smtClean="0"/>
              <a:t>Editing</a:t>
            </a:r>
            <a:r>
              <a:rPr lang="de-DE" dirty="0"/>
              <a:t> (</a:t>
            </a:r>
            <a:r>
              <a:rPr lang="de-DE" dirty="0" err="1"/>
              <a:t>Example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79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5" name="Snagit_PPT8BA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280" y="1228854"/>
            <a:ext cx="7157441" cy="529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51260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Technical </a:t>
            </a:r>
            <a:r>
              <a:rPr lang="de-DE" dirty="0" err="1"/>
              <a:t>Functions</a:t>
            </a:r>
            <a:r>
              <a:rPr lang="de-DE" dirty="0"/>
              <a:t> (</a:t>
            </a:r>
            <a:r>
              <a:rPr lang="de-DE" dirty="0" err="1"/>
              <a:t>Selection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E5D89B7D-BE49-40AB-B459-F8DB6D439979}" type="slidenum">
              <a:rPr lang="de-DE" smtClean="0"/>
              <a:pPr/>
              <a:t>8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4" name="Rechteck 13"/>
          <p:cNvSpPr/>
          <p:nvPr/>
        </p:nvSpPr>
        <p:spPr bwMode="auto">
          <a:xfrm>
            <a:off x="2148840" y="1821180"/>
            <a:ext cx="3520440" cy="191262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>
            <a:softEdge rad="63500"/>
          </a:effectLst>
        </p:spPr>
        <p:txBody>
          <a:bodyPr wrap="square" lIns="72000" rIns="72000" rtlCol="0" anchor="ctr"/>
          <a:lstStyle/>
          <a:p>
            <a:pPr algn="ctr"/>
            <a:endParaRPr lang="de-DE" sz="2200" dirty="0"/>
          </a:p>
        </p:txBody>
      </p:sp>
      <p:sp>
        <p:nvSpPr>
          <p:cNvPr id="15" name="Flussdiagramm: Alternativer Prozess 14"/>
          <p:cNvSpPr/>
          <p:nvPr/>
        </p:nvSpPr>
        <p:spPr bwMode="auto">
          <a:xfrm>
            <a:off x="223521" y="1240828"/>
            <a:ext cx="4587240" cy="1588493"/>
          </a:xfrm>
          <a:prstGeom prst="flowChartAlternateProcess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lIns="36000" tIns="0" rIns="36000" bIns="0" rtlCol="0" anchor="ctr"/>
          <a:lstStyle/>
          <a:p>
            <a:pPr>
              <a:lnSpc>
                <a:spcPct val="125000"/>
              </a:lnSpc>
            </a:pPr>
            <a:r>
              <a:rPr lang="en-US" sz="1600" b="1" dirty="0">
                <a:solidFill>
                  <a:schemeClr val="accent2"/>
                </a:solidFill>
              </a:rPr>
              <a:t>Zero Client &amp; Zero Configuration Recording</a:t>
            </a:r>
          </a:p>
          <a:p>
            <a:pPr>
              <a:lnSpc>
                <a:spcPct val="125000"/>
              </a:lnSpc>
            </a:pPr>
            <a:r>
              <a:rPr lang="en-US" sz="1600" dirty="0"/>
              <a:t>No installation of software on </a:t>
            </a:r>
            <a:r>
              <a:rPr lang="en-US" sz="1600" dirty="0" smtClean="0"/>
              <a:t>any device; </a:t>
            </a:r>
          </a:p>
          <a:p>
            <a:pPr>
              <a:lnSpc>
                <a:spcPct val="125000"/>
              </a:lnSpc>
            </a:pPr>
            <a:r>
              <a:rPr lang="en-US" sz="1600" dirty="0" smtClean="0"/>
              <a:t>simply use web browser </a:t>
            </a:r>
            <a:r>
              <a:rPr lang="en-US" sz="1600" dirty="0"/>
              <a:t>and Java (already </a:t>
            </a:r>
            <a:r>
              <a:rPr lang="en-US" sz="1600" dirty="0" smtClean="0"/>
              <a:t>pre- </a:t>
            </a:r>
            <a:r>
              <a:rPr lang="en-US" sz="1600" dirty="0"/>
              <a:t>installed </a:t>
            </a:r>
            <a:r>
              <a:rPr lang="en-US" sz="1600" dirty="0" smtClean="0"/>
              <a:t>in corporate environments)</a:t>
            </a:r>
            <a:endParaRPr lang="en-US" sz="1600" dirty="0"/>
          </a:p>
        </p:txBody>
      </p:sp>
      <p:sp>
        <p:nvSpPr>
          <p:cNvPr id="7" name="Flussdiagramm: Alternativer Prozess 6"/>
          <p:cNvSpPr/>
          <p:nvPr/>
        </p:nvSpPr>
        <p:spPr bwMode="auto">
          <a:xfrm>
            <a:off x="5146176" y="1240828"/>
            <a:ext cx="4587240" cy="1584749"/>
          </a:xfrm>
          <a:prstGeom prst="flowChartAlternateProcess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lIns="36000" tIns="0" rIns="36000" bIns="0" rtlCol="0" anchor="ctr"/>
          <a:lstStyle/>
          <a:p>
            <a:pPr>
              <a:lnSpc>
                <a:spcPct val="125000"/>
              </a:lnSpc>
            </a:pPr>
            <a:r>
              <a:rPr lang="de-DE" sz="1600" b="1" dirty="0">
                <a:solidFill>
                  <a:schemeClr val="accent2"/>
                </a:solidFill>
              </a:rPr>
              <a:t>Multi Device / Mobile Support</a:t>
            </a:r>
          </a:p>
          <a:p>
            <a:pPr>
              <a:lnSpc>
                <a:spcPct val="125000"/>
              </a:lnSpc>
            </a:pPr>
            <a:r>
              <a:rPr lang="de-DE" sz="1600" dirty="0" err="1" smtClean="0"/>
              <a:t>Seamless</a:t>
            </a:r>
            <a:r>
              <a:rPr lang="de-DE" sz="1600" dirty="0" smtClean="0"/>
              <a:t> </a:t>
            </a:r>
            <a:r>
              <a:rPr lang="de-DE" sz="1600" dirty="0" err="1"/>
              <a:t>usage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err="1"/>
              <a:t>knowledge</a:t>
            </a:r>
            <a:r>
              <a:rPr lang="de-DE" sz="1600" dirty="0"/>
              <a:t> </a:t>
            </a:r>
            <a:r>
              <a:rPr lang="de-DE" sz="1600" dirty="0" err="1"/>
              <a:t>units</a:t>
            </a:r>
            <a:r>
              <a:rPr lang="de-DE" sz="1600" dirty="0"/>
              <a:t> (e.g. </a:t>
            </a:r>
            <a:r>
              <a:rPr lang="de-DE" sz="1600" dirty="0" err="1"/>
              <a:t>topics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films</a:t>
            </a:r>
            <a:r>
              <a:rPr lang="de-DE" sz="1600" dirty="0"/>
              <a:t>) on PC, </a:t>
            </a:r>
            <a:r>
              <a:rPr lang="de-DE" sz="1600" dirty="0" err="1"/>
              <a:t>notebook</a:t>
            </a:r>
            <a:r>
              <a:rPr lang="de-DE" sz="1600" dirty="0"/>
              <a:t>, </a:t>
            </a:r>
            <a:r>
              <a:rPr lang="de-DE" sz="1600" dirty="0" err="1"/>
              <a:t>tablet</a:t>
            </a:r>
            <a:r>
              <a:rPr lang="de-DE" sz="1600" dirty="0"/>
              <a:t> und </a:t>
            </a:r>
            <a:r>
              <a:rPr lang="de-DE" sz="1600" dirty="0" err="1" smtClean="0"/>
              <a:t>smartphone</a:t>
            </a:r>
            <a:endParaRPr lang="de-DE" sz="1600" dirty="0"/>
          </a:p>
        </p:txBody>
      </p:sp>
      <p:sp>
        <p:nvSpPr>
          <p:cNvPr id="8" name="Flussdiagramm: Alternativer Prozess 7"/>
          <p:cNvSpPr/>
          <p:nvPr/>
        </p:nvSpPr>
        <p:spPr bwMode="auto">
          <a:xfrm>
            <a:off x="223521" y="3196455"/>
            <a:ext cx="4587240" cy="1588493"/>
          </a:xfrm>
          <a:prstGeom prst="flowChartAlternateProcess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lIns="36000" tIns="0" rIns="36000" bIns="0" rtlCol="0" anchor="ctr"/>
          <a:lstStyle/>
          <a:p>
            <a:pPr>
              <a:lnSpc>
                <a:spcPct val="125000"/>
              </a:lnSpc>
            </a:pPr>
            <a:r>
              <a:rPr lang="en-US" sz="1600" b="1" dirty="0">
                <a:solidFill>
                  <a:schemeClr val="accent2"/>
                </a:solidFill>
              </a:rPr>
              <a:t>Fully automated </a:t>
            </a:r>
            <a:r>
              <a:rPr lang="en-US" sz="1600" b="1" dirty="0" smtClean="0">
                <a:solidFill>
                  <a:schemeClr val="accent2"/>
                </a:solidFill>
              </a:rPr>
              <a:t>Film </a:t>
            </a:r>
            <a:r>
              <a:rPr lang="en-US" sz="1600" b="1" dirty="0">
                <a:solidFill>
                  <a:schemeClr val="accent2"/>
                </a:solidFill>
              </a:rPr>
              <a:t>Production</a:t>
            </a:r>
          </a:p>
          <a:p>
            <a:pPr>
              <a:lnSpc>
                <a:spcPct val="125000"/>
              </a:lnSpc>
            </a:pPr>
            <a:r>
              <a:rPr lang="en-US" sz="1600" dirty="0"/>
              <a:t>Automated production (e.g. assembling, water-marking, encoding) of </a:t>
            </a:r>
            <a:r>
              <a:rPr lang="en-US" sz="1600" dirty="0" smtClean="0"/>
              <a:t>films </a:t>
            </a:r>
            <a:r>
              <a:rPr lang="en-US" sz="1600" dirty="0"/>
              <a:t>in different resolutions and </a:t>
            </a:r>
            <a:r>
              <a:rPr lang="en-US" sz="1600" dirty="0" smtClean="0"/>
              <a:t>customizable corporate </a:t>
            </a:r>
            <a:r>
              <a:rPr lang="en-US" sz="1600" dirty="0"/>
              <a:t>design</a:t>
            </a:r>
          </a:p>
        </p:txBody>
      </p:sp>
      <p:sp>
        <p:nvSpPr>
          <p:cNvPr id="9" name="Flussdiagramm: Alternativer Prozess 8"/>
          <p:cNvSpPr/>
          <p:nvPr/>
        </p:nvSpPr>
        <p:spPr bwMode="auto">
          <a:xfrm>
            <a:off x="5146176" y="3196455"/>
            <a:ext cx="4587240" cy="1584749"/>
          </a:xfrm>
          <a:prstGeom prst="flowChartAlternateProcess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lIns="36000" tIns="0" rIns="36000" bIns="0" rtlCol="0" anchor="ctr"/>
          <a:lstStyle/>
          <a:p>
            <a:pPr>
              <a:lnSpc>
                <a:spcPct val="125000"/>
              </a:lnSpc>
            </a:pPr>
            <a:r>
              <a:rPr lang="en-US" sz="1600" b="1" dirty="0">
                <a:solidFill>
                  <a:schemeClr val="accent2"/>
                </a:solidFill>
              </a:rPr>
              <a:t>Embedding in Corporate Web Sites</a:t>
            </a:r>
          </a:p>
          <a:p>
            <a:pPr>
              <a:lnSpc>
                <a:spcPct val="125000"/>
              </a:lnSpc>
            </a:pPr>
            <a:r>
              <a:rPr lang="en-US" sz="1600" dirty="0"/>
              <a:t>Produced and published films </a:t>
            </a:r>
            <a:r>
              <a:rPr lang="en-US" sz="1600" dirty="0" smtClean="0"/>
              <a:t>might </a:t>
            </a:r>
            <a:r>
              <a:rPr lang="en-US" sz="1600" dirty="0"/>
              <a:t>be embedded in existing corporate intranet </a:t>
            </a:r>
            <a:r>
              <a:rPr lang="en-US" sz="1600" dirty="0" smtClean="0"/>
              <a:t>sites (e.g. Wikis, Collaboration tools)</a:t>
            </a:r>
            <a:endParaRPr lang="en-US" sz="1600" dirty="0"/>
          </a:p>
        </p:txBody>
      </p:sp>
      <p:sp>
        <p:nvSpPr>
          <p:cNvPr id="10" name="Flussdiagramm: Alternativer Prozess 9"/>
          <p:cNvSpPr/>
          <p:nvPr/>
        </p:nvSpPr>
        <p:spPr bwMode="auto">
          <a:xfrm>
            <a:off x="223521" y="5152082"/>
            <a:ext cx="4587240" cy="1588493"/>
          </a:xfrm>
          <a:prstGeom prst="flowChartAlternateProcess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lIns="36000" tIns="0" rIns="36000" bIns="0" rtlCol="0" anchor="ctr"/>
          <a:lstStyle/>
          <a:p>
            <a:pPr>
              <a:lnSpc>
                <a:spcPct val="125000"/>
              </a:lnSpc>
            </a:pPr>
            <a:r>
              <a:rPr lang="en-US" sz="1600" b="1" dirty="0">
                <a:solidFill>
                  <a:schemeClr val="accent2"/>
                </a:solidFill>
              </a:rPr>
              <a:t>Multi Tenancy &amp; Multi Site Capability</a:t>
            </a:r>
          </a:p>
          <a:p>
            <a:pPr>
              <a:lnSpc>
                <a:spcPct val="125000"/>
              </a:lnSpc>
            </a:pPr>
            <a:r>
              <a:rPr lang="en-US" sz="1600" dirty="0"/>
              <a:t>Multiple tenants and </a:t>
            </a:r>
            <a:r>
              <a:rPr lang="en-US" sz="1600" dirty="0" smtClean="0"/>
              <a:t>“knowledge sites” </a:t>
            </a:r>
            <a:r>
              <a:rPr lang="en-US" sz="1600" dirty="0"/>
              <a:t>(within a tenant) can be created in order to </a:t>
            </a:r>
            <a:r>
              <a:rPr lang="en-US" sz="1600" dirty="0" smtClean="0"/>
              <a:t>encapsulate </a:t>
            </a:r>
            <a:r>
              <a:rPr lang="en-US" sz="1600" dirty="0"/>
              <a:t>legal entities (tenant) and domains (sites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11" name="Flussdiagramm: Alternativer Prozess 10"/>
          <p:cNvSpPr/>
          <p:nvPr/>
        </p:nvSpPr>
        <p:spPr bwMode="auto">
          <a:xfrm>
            <a:off x="5146176" y="5152082"/>
            <a:ext cx="4587240" cy="1584749"/>
          </a:xfrm>
          <a:prstGeom prst="flowChartAlternateProcess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lIns="36000" tIns="0" rIns="36000" bIns="0" rtlCol="0" anchor="ctr"/>
          <a:lstStyle/>
          <a:p>
            <a:pPr>
              <a:lnSpc>
                <a:spcPct val="125000"/>
              </a:lnSpc>
            </a:pPr>
            <a:r>
              <a:rPr lang="en-US" sz="1600" b="1" dirty="0">
                <a:solidFill>
                  <a:schemeClr val="accent2"/>
                </a:solidFill>
              </a:rPr>
              <a:t>Cloud-style Infrastructure Administration</a:t>
            </a:r>
          </a:p>
          <a:p>
            <a:pPr>
              <a:lnSpc>
                <a:spcPct val="125000"/>
              </a:lnSpc>
            </a:pPr>
            <a:r>
              <a:rPr lang="en-US" sz="1600" dirty="0"/>
              <a:t>Virtualization, automated deployment, monitoring and other administration as well as scaling options are on </a:t>
            </a:r>
            <a:r>
              <a:rPr lang="en-US" sz="1600" dirty="0" smtClean="0"/>
              <a:t>board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46438242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Editing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Master </a:t>
            </a:r>
            <a:r>
              <a:rPr lang="de-DE" dirty="0" err="1" smtClean="0"/>
              <a:t>Editing</a:t>
            </a:r>
            <a:r>
              <a:rPr lang="de-DE" dirty="0"/>
              <a:t> (</a:t>
            </a:r>
            <a:r>
              <a:rPr lang="de-DE" dirty="0" err="1"/>
              <a:t>Example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80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3" name="Snagit_PPT92C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" y="1177867"/>
            <a:ext cx="9005455" cy="469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7977"/>
      </p:ext>
    </p:extLst>
  </p:cSld>
  <p:clrMapOvr>
    <a:masterClrMapping/>
  </p:clrMapOvr>
  <p:transition>
    <p:zoom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Editing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Master </a:t>
            </a:r>
            <a:r>
              <a:rPr lang="de-DE" dirty="0" err="1" smtClean="0"/>
              <a:t>Editing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 smtClean="0"/>
              <a:t>All </a:t>
            </a:r>
            <a:r>
              <a:rPr lang="de-DE" sz="2000" dirty="0" err="1" smtClean="0"/>
              <a:t>Functions</a:t>
            </a:r>
            <a:r>
              <a:rPr lang="de-DE" sz="2000" dirty="0" smtClean="0"/>
              <a:t> </a:t>
            </a:r>
            <a:r>
              <a:rPr lang="de-DE" sz="2000" dirty="0" err="1"/>
              <a:t>from</a:t>
            </a:r>
            <a:r>
              <a:rPr lang="de-DE" sz="2000" dirty="0"/>
              <a:t> Topic </a:t>
            </a:r>
            <a:r>
              <a:rPr lang="de-DE" sz="2000" dirty="0" err="1" smtClean="0"/>
              <a:t>Editing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/>
              <a:t>:</a:t>
            </a:r>
          </a:p>
          <a:p>
            <a:endParaRPr lang="de-DE" sz="2000" dirty="0" smtClean="0"/>
          </a:p>
          <a:p>
            <a:r>
              <a:rPr lang="de-DE" sz="2000" dirty="0" smtClean="0">
                <a:solidFill>
                  <a:schemeClr val="accent2"/>
                </a:solidFill>
              </a:rPr>
              <a:t>Topic </a:t>
            </a:r>
            <a:r>
              <a:rPr lang="de-DE" sz="2000" dirty="0" err="1" smtClean="0">
                <a:solidFill>
                  <a:schemeClr val="accent2"/>
                </a:solidFill>
              </a:rPr>
              <a:t>Worlds</a:t>
            </a:r>
            <a:r>
              <a:rPr lang="de-DE" sz="2000" dirty="0" smtClean="0">
                <a:solidFill>
                  <a:schemeClr val="accent2"/>
                </a:solidFill>
              </a:rPr>
              <a:t>: </a:t>
            </a:r>
            <a:r>
              <a:rPr lang="de-DE" sz="2000" dirty="0"/>
              <a:t>Dashboard, Create/Read/Update/Delete Actions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</a:p>
          <a:p>
            <a:endParaRPr lang="de-DE" sz="2000" dirty="0" smtClean="0">
              <a:solidFill>
                <a:schemeClr val="accent2"/>
              </a:solidFill>
            </a:endParaRPr>
          </a:p>
          <a:p>
            <a:r>
              <a:rPr lang="de-DE" sz="2000" dirty="0" smtClean="0">
                <a:solidFill>
                  <a:schemeClr val="accent2"/>
                </a:solidFill>
              </a:rPr>
              <a:t>Tags:</a:t>
            </a:r>
            <a:r>
              <a:rPr lang="de-DE" sz="2000" dirty="0" smtClean="0"/>
              <a:t> Dashboard, Create/Read/Update/Delete Actions</a:t>
            </a:r>
          </a:p>
          <a:p>
            <a:endParaRPr lang="de-DE" sz="2000" dirty="0" smtClean="0">
              <a:solidFill>
                <a:schemeClr val="accent2"/>
              </a:solidFill>
            </a:endParaRPr>
          </a:p>
          <a:p>
            <a:r>
              <a:rPr lang="de-DE" sz="2000" dirty="0" smtClean="0">
                <a:solidFill>
                  <a:schemeClr val="accent2"/>
                </a:solidFill>
              </a:rPr>
              <a:t>Home Page: </a:t>
            </a:r>
            <a:r>
              <a:rPr lang="de-DE" sz="2000" dirty="0"/>
              <a:t>Create/Read/Update/Delete Actions</a:t>
            </a:r>
          </a:p>
          <a:p>
            <a:endParaRPr lang="de-DE" sz="2000" dirty="0" smtClean="0">
              <a:solidFill>
                <a:schemeClr val="accent2"/>
              </a:solidFill>
            </a:endParaRPr>
          </a:p>
          <a:p>
            <a:r>
              <a:rPr lang="de-DE" sz="2000" dirty="0">
                <a:solidFill>
                  <a:schemeClr val="accent2"/>
                </a:solidFill>
              </a:rPr>
              <a:t>Reviews: </a:t>
            </a:r>
            <a:r>
              <a:rPr lang="de-DE" sz="2000" dirty="0"/>
              <a:t>Dashboard</a:t>
            </a:r>
          </a:p>
          <a:p>
            <a:endParaRPr lang="de-DE" sz="2000" dirty="0" smtClean="0">
              <a:solidFill>
                <a:schemeClr val="accent2"/>
              </a:solidFill>
            </a:endParaRPr>
          </a:p>
          <a:p>
            <a:r>
              <a:rPr lang="de-DE" sz="2000" dirty="0" smtClean="0">
                <a:solidFill>
                  <a:schemeClr val="accent2"/>
                </a:solidFill>
              </a:rPr>
              <a:t>Users: </a:t>
            </a:r>
            <a:r>
              <a:rPr lang="de-DE" sz="2000" dirty="0" smtClean="0"/>
              <a:t>Dashboard, Create/Read/Update/Delete Actions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smtClean="0"/>
              <a:t> </a:t>
            </a:r>
          </a:p>
          <a:p>
            <a:pPr marL="0" indent="0">
              <a:buNone/>
            </a:pPr>
            <a:endParaRPr lang="de-DE" sz="20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81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175162"/>
      </p:ext>
    </p:extLst>
  </p:cSld>
  <p:clrMapOvr>
    <a:masterClrMapping/>
  </p:clrMapOvr>
  <p:transition>
    <p:zoom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Editing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Master </a:t>
            </a:r>
            <a:r>
              <a:rPr lang="de-DE" dirty="0" err="1" smtClean="0"/>
              <a:t>Editing</a:t>
            </a:r>
            <a:r>
              <a:rPr lang="de-DE" dirty="0" smtClean="0"/>
              <a:t>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82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3" name="Snagit_PPTB20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2" y="1220243"/>
            <a:ext cx="9005455" cy="489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56851"/>
      </p:ext>
    </p:extLst>
  </p:cSld>
  <p:clrMapOvr>
    <a:masterClrMapping/>
  </p:clrMapOvr>
  <p:transition>
    <p:zoom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Editing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Master </a:t>
            </a:r>
            <a:r>
              <a:rPr lang="de-DE" dirty="0" err="1" smtClean="0"/>
              <a:t>Editing</a:t>
            </a:r>
            <a:r>
              <a:rPr lang="de-DE" dirty="0" smtClean="0"/>
              <a:t>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83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5" name="Snagit_PPT83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12" y="1288540"/>
            <a:ext cx="8186777" cy="52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382252"/>
      </p:ext>
    </p:extLst>
  </p:cSld>
  <p:clrMapOvr>
    <a:masterClrMapping/>
  </p:clrMapOvr>
  <p:transition>
    <p:zoom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Editing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Master </a:t>
            </a:r>
            <a:r>
              <a:rPr lang="de-DE" dirty="0" err="1" smtClean="0"/>
              <a:t>Editing</a:t>
            </a:r>
            <a:r>
              <a:rPr lang="de-DE" dirty="0" smtClean="0"/>
              <a:t>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84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3" name="Snagit_PPTA4F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" y="1183404"/>
            <a:ext cx="9005455" cy="506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29319"/>
      </p:ext>
    </p:extLst>
  </p:cSld>
  <p:clrMapOvr>
    <a:masterClrMapping/>
  </p:clrMapOvr>
  <p:transition>
    <p:zoom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Editing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Master </a:t>
            </a:r>
            <a:r>
              <a:rPr lang="de-DE" dirty="0" err="1" smtClean="0"/>
              <a:t>Editing</a:t>
            </a:r>
            <a:r>
              <a:rPr lang="de-DE" dirty="0" smtClean="0"/>
              <a:t>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85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5" name="Snagit_PPT19E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" y="1189890"/>
            <a:ext cx="9005455" cy="468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35103"/>
      </p:ext>
    </p:extLst>
  </p:cSld>
  <p:clrMapOvr>
    <a:masterClrMapping/>
  </p:clrMapOvr>
  <p:transition>
    <p:zoom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Editing</a:t>
            </a:r>
            <a:r>
              <a:rPr lang="de-DE" dirty="0" smtClean="0"/>
              <a:t> – </a:t>
            </a:r>
            <a:r>
              <a:rPr lang="de-DE" dirty="0" err="1" smtClean="0"/>
              <a:t>Functions</a:t>
            </a:r>
            <a:r>
              <a:rPr lang="de-DE" dirty="0" smtClean="0"/>
              <a:t>: Master </a:t>
            </a:r>
            <a:r>
              <a:rPr lang="de-DE" dirty="0" err="1" smtClean="0"/>
              <a:t>Editing</a:t>
            </a:r>
            <a:r>
              <a:rPr lang="de-DE" dirty="0"/>
              <a:t> (</a:t>
            </a:r>
            <a:r>
              <a:rPr lang="de-DE" dirty="0" err="1"/>
              <a:t>Example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86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9" name="Snagit_PPTED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" y="1254076"/>
            <a:ext cx="9005455" cy="530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55332"/>
      </p:ext>
    </p:extLst>
  </p:cSld>
  <p:clrMapOvr>
    <a:masterClrMapping/>
  </p:clrMapOvr>
  <p:transition>
    <p:zoom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87</a:t>
            </a:fld>
            <a:endParaRPr lang="de-DE">
              <a:solidFill>
                <a:schemeClr val="tx1"/>
              </a:solidFill>
            </a:endParaRPr>
          </a:p>
        </p:txBody>
      </p:sp>
      <p:grpSp>
        <p:nvGrpSpPr>
          <p:cNvPr id="21" name="Gruppieren 20"/>
          <p:cNvGrpSpPr/>
          <p:nvPr/>
        </p:nvGrpSpPr>
        <p:grpSpPr>
          <a:xfrm>
            <a:off x="557003" y="1218959"/>
            <a:ext cx="8076457" cy="614996"/>
            <a:chOff x="557003" y="1488934"/>
            <a:chExt cx="7818255" cy="614996"/>
          </a:xfrm>
          <a:noFill/>
        </p:grpSpPr>
        <p:sp>
          <p:nvSpPr>
            <p:cNvPr id="5" name="Rechteck 4"/>
            <p:cNvSpPr/>
            <p:nvPr/>
          </p:nvSpPr>
          <p:spPr bwMode="auto">
            <a:xfrm>
              <a:off x="1424199" y="1488935"/>
              <a:ext cx="6951059" cy="614995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 err="1" smtClean="0"/>
                <a:t>Product</a:t>
              </a:r>
              <a:r>
                <a:rPr lang="de-DE" sz="2400" dirty="0" smtClean="0"/>
                <a:t> </a:t>
              </a:r>
              <a:r>
                <a:rPr lang="de-DE" sz="2400" dirty="0" err="1" smtClean="0"/>
                <a:t>Overview</a:t>
              </a:r>
              <a:endParaRPr lang="de-DE" sz="2400" dirty="0"/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557003" y="1488934"/>
              <a:ext cx="689170" cy="614995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 smtClean="0"/>
                <a:t>1</a:t>
              </a:r>
              <a:endParaRPr lang="de-DE" sz="2400" dirty="0"/>
            </a:p>
          </p:txBody>
        </p:sp>
      </p:grpSp>
      <p:grpSp>
        <p:nvGrpSpPr>
          <p:cNvPr id="20" name="Gruppieren 19"/>
          <p:cNvGrpSpPr/>
          <p:nvPr/>
        </p:nvGrpSpPr>
        <p:grpSpPr>
          <a:xfrm>
            <a:off x="557003" y="3285836"/>
            <a:ext cx="8076457" cy="614996"/>
            <a:chOff x="557003" y="2458630"/>
            <a:chExt cx="7818255" cy="614996"/>
          </a:xfrm>
        </p:grpSpPr>
        <p:sp>
          <p:nvSpPr>
            <p:cNvPr id="7" name="Rechteck 6"/>
            <p:cNvSpPr/>
            <p:nvPr/>
          </p:nvSpPr>
          <p:spPr bwMode="auto">
            <a:xfrm>
              <a:off x="1424199" y="2458631"/>
              <a:ext cx="6951059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 err="1"/>
                <a:t>Authoring</a:t>
              </a:r>
              <a:endParaRPr lang="de-DE" sz="2400" dirty="0"/>
            </a:p>
          </p:txBody>
        </p:sp>
        <p:sp>
          <p:nvSpPr>
            <p:cNvPr id="10" name="Rechteck 9"/>
            <p:cNvSpPr/>
            <p:nvPr/>
          </p:nvSpPr>
          <p:spPr bwMode="auto">
            <a:xfrm>
              <a:off x="557003" y="2458630"/>
              <a:ext cx="689170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 smtClean="0"/>
                <a:t>4</a:t>
              </a:r>
              <a:endParaRPr lang="de-DE" sz="2400" dirty="0"/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557003" y="3974795"/>
            <a:ext cx="8076457" cy="614996"/>
            <a:chOff x="557003" y="3428326"/>
            <a:chExt cx="7818255" cy="614996"/>
          </a:xfrm>
        </p:grpSpPr>
        <p:sp>
          <p:nvSpPr>
            <p:cNvPr id="8" name="Rechteck 7"/>
            <p:cNvSpPr/>
            <p:nvPr/>
          </p:nvSpPr>
          <p:spPr bwMode="auto">
            <a:xfrm>
              <a:off x="1424199" y="3428327"/>
              <a:ext cx="6951059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 err="1"/>
                <a:t>Editing</a:t>
              </a:r>
              <a:r>
                <a:rPr lang="de-DE" sz="2400" dirty="0"/>
                <a:t> </a:t>
              </a:r>
              <a:r>
                <a:rPr lang="de-DE" sz="2400" dirty="0" smtClean="0"/>
                <a:t>(</a:t>
              </a:r>
              <a:r>
                <a:rPr lang="de-DE" sz="2400" dirty="0" err="1" smtClean="0"/>
                <a:t>ReExploring</a:t>
              </a:r>
              <a:r>
                <a:rPr lang="de-DE" sz="2400" dirty="0" smtClean="0"/>
                <a:t>, Topic </a:t>
              </a:r>
              <a:r>
                <a:rPr lang="de-DE" sz="2400" dirty="0" err="1" smtClean="0"/>
                <a:t>Editing</a:t>
              </a:r>
              <a:r>
                <a:rPr lang="de-DE" sz="2400" dirty="0" smtClean="0"/>
                <a:t>, Master </a:t>
              </a:r>
              <a:r>
                <a:rPr lang="de-DE" sz="2400" dirty="0" err="1" smtClean="0"/>
                <a:t>Editing</a:t>
              </a:r>
              <a:r>
                <a:rPr lang="de-DE" sz="2400" dirty="0" smtClean="0"/>
                <a:t>)</a:t>
              </a:r>
              <a:endParaRPr lang="de-DE" sz="2400" dirty="0"/>
            </a:p>
          </p:txBody>
        </p:sp>
        <p:sp>
          <p:nvSpPr>
            <p:cNvPr id="11" name="Rechteck 10"/>
            <p:cNvSpPr/>
            <p:nvPr/>
          </p:nvSpPr>
          <p:spPr bwMode="auto">
            <a:xfrm>
              <a:off x="557003" y="3428326"/>
              <a:ext cx="689170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 smtClean="0"/>
                <a:t>5</a:t>
              </a:r>
              <a:endParaRPr lang="de-DE" sz="2400" dirty="0"/>
            </a:p>
          </p:txBody>
        </p:sp>
      </p:grpSp>
      <p:grpSp>
        <p:nvGrpSpPr>
          <p:cNvPr id="18" name="Gruppieren 17"/>
          <p:cNvGrpSpPr/>
          <p:nvPr/>
        </p:nvGrpSpPr>
        <p:grpSpPr>
          <a:xfrm>
            <a:off x="557003" y="4663754"/>
            <a:ext cx="8076457" cy="614996"/>
            <a:chOff x="557003" y="4398021"/>
            <a:chExt cx="7818255" cy="614996"/>
          </a:xfrm>
          <a:solidFill>
            <a:schemeClr val="bg1">
              <a:lumMod val="85000"/>
            </a:schemeClr>
          </a:solidFill>
        </p:grpSpPr>
        <p:sp>
          <p:nvSpPr>
            <p:cNvPr id="12" name="Rechteck 11"/>
            <p:cNvSpPr/>
            <p:nvPr/>
          </p:nvSpPr>
          <p:spPr bwMode="auto">
            <a:xfrm>
              <a:off x="1424199" y="4398022"/>
              <a:ext cx="6951059" cy="614995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/>
                <a:t>Management (Publishing &amp; Administration)</a:t>
              </a:r>
            </a:p>
          </p:txBody>
        </p:sp>
        <p:sp>
          <p:nvSpPr>
            <p:cNvPr id="13" name="Rechteck 12"/>
            <p:cNvSpPr/>
            <p:nvPr/>
          </p:nvSpPr>
          <p:spPr bwMode="auto">
            <a:xfrm>
              <a:off x="557003" y="4398021"/>
              <a:ext cx="689170" cy="614995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/>
                <a:t>6</a:t>
              </a:r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557003" y="1907918"/>
            <a:ext cx="8076457" cy="614996"/>
            <a:chOff x="557003" y="2458630"/>
            <a:chExt cx="7818255" cy="614996"/>
          </a:xfrm>
          <a:noFill/>
        </p:grpSpPr>
        <p:sp>
          <p:nvSpPr>
            <p:cNvPr id="23" name="Rechteck 22"/>
            <p:cNvSpPr/>
            <p:nvPr/>
          </p:nvSpPr>
          <p:spPr bwMode="auto">
            <a:xfrm>
              <a:off x="1424199" y="2458631"/>
              <a:ext cx="6951059" cy="614995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 err="1" smtClean="0"/>
                <a:t>Role</a:t>
              </a:r>
              <a:r>
                <a:rPr lang="de-DE" sz="2400" dirty="0" smtClean="0"/>
                <a:t> &amp; Reputation System</a:t>
              </a:r>
              <a:endParaRPr lang="de-DE" sz="2400" dirty="0"/>
            </a:p>
          </p:txBody>
        </p:sp>
        <p:sp>
          <p:nvSpPr>
            <p:cNvPr id="24" name="Rechteck 23"/>
            <p:cNvSpPr/>
            <p:nvPr/>
          </p:nvSpPr>
          <p:spPr bwMode="auto">
            <a:xfrm>
              <a:off x="557003" y="2458630"/>
              <a:ext cx="689170" cy="614995"/>
            </a:xfrm>
            <a:prstGeom prst="rect">
              <a:avLst/>
            </a:prstGeom>
            <a:grp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 smtClean="0"/>
                <a:t>2</a:t>
              </a:r>
              <a:endParaRPr lang="de-DE" sz="2400" dirty="0"/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57003" y="2596877"/>
            <a:ext cx="8076457" cy="614996"/>
            <a:chOff x="557003" y="2458630"/>
            <a:chExt cx="7818255" cy="614996"/>
          </a:xfrm>
        </p:grpSpPr>
        <p:sp>
          <p:nvSpPr>
            <p:cNvPr id="26" name="Rechteck 25"/>
            <p:cNvSpPr/>
            <p:nvPr/>
          </p:nvSpPr>
          <p:spPr bwMode="auto">
            <a:xfrm>
              <a:off x="1424199" y="2458631"/>
              <a:ext cx="6951059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pPr algn="l"/>
              <a:r>
                <a:rPr lang="de-DE" sz="2400" dirty="0" err="1"/>
                <a:t>Exploring</a:t>
              </a:r>
              <a:endParaRPr lang="de-DE" sz="2400" dirty="0"/>
            </a:p>
          </p:txBody>
        </p:sp>
        <p:sp>
          <p:nvSpPr>
            <p:cNvPr id="27" name="Rechteck 26"/>
            <p:cNvSpPr/>
            <p:nvPr/>
          </p:nvSpPr>
          <p:spPr bwMode="auto">
            <a:xfrm>
              <a:off x="557003" y="2458630"/>
              <a:ext cx="689170" cy="61499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square" lIns="72000" rIns="72000" rtlCol="0" anchor="ctr"/>
            <a:lstStyle/>
            <a:p>
              <a:r>
                <a:rPr lang="de-DE" sz="2400" dirty="0" smtClean="0"/>
                <a:t>3</a:t>
              </a:r>
              <a:endParaRPr lang="de-DE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91706574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Management – </a:t>
            </a:r>
            <a:r>
              <a:rPr lang="de-DE" dirty="0" err="1" smtClean="0"/>
              <a:t>Functional</a:t>
            </a:r>
            <a:r>
              <a:rPr lang="de-DE" dirty="0" smtClean="0"/>
              <a:t> </a:t>
            </a:r>
            <a:r>
              <a:rPr lang="de-DE" dirty="0" err="1" smtClean="0"/>
              <a:t>Aspects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88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338" y="1291770"/>
            <a:ext cx="6886163" cy="53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49437"/>
      </p:ext>
    </p:extLst>
  </p:cSld>
  <p:clrMapOvr>
    <a:masterClrMapping/>
  </p:clrMapOvr>
  <p:transition>
    <p:zoom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Management – </a:t>
            </a:r>
            <a:r>
              <a:rPr lang="de-DE" dirty="0" err="1" smtClean="0"/>
              <a:t>Functions</a:t>
            </a:r>
            <a:r>
              <a:rPr lang="de-DE" dirty="0" smtClean="0"/>
              <a:t>: Publishing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1293813"/>
            <a:ext cx="9428285" cy="527208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000" dirty="0" smtClean="0">
                <a:solidFill>
                  <a:schemeClr val="accent2"/>
                </a:solidFill>
              </a:rPr>
              <a:t>Sites: </a:t>
            </a:r>
            <a:r>
              <a:rPr lang="de-DE" sz="2000" dirty="0" smtClean="0"/>
              <a:t>Dashboard, Create/Update/Delete Actions</a:t>
            </a:r>
            <a:endParaRPr lang="de-DE" sz="2000" dirty="0"/>
          </a:p>
          <a:p>
            <a:pPr>
              <a:lnSpc>
                <a:spcPct val="150000"/>
              </a:lnSpc>
            </a:pPr>
            <a:r>
              <a:rPr lang="de-DE" sz="2000" dirty="0" smtClean="0">
                <a:solidFill>
                  <a:schemeClr val="accent2"/>
                </a:solidFill>
              </a:rPr>
              <a:t>Site </a:t>
            </a:r>
            <a:r>
              <a:rPr lang="de-DE" sz="2000" dirty="0" err="1" smtClean="0">
                <a:solidFill>
                  <a:schemeClr val="accent2"/>
                </a:solidFill>
              </a:rPr>
              <a:t>settings</a:t>
            </a:r>
            <a:r>
              <a:rPr lang="de-DE" sz="2000" dirty="0" smtClean="0">
                <a:solidFill>
                  <a:schemeClr val="accent2"/>
                </a:solidFill>
              </a:rPr>
              <a:t>: </a:t>
            </a:r>
            <a:r>
              <a:rPr lang="de-DE" sz="2000" dirty="0"/>
              <a:t>Dashboard, Create/Update/Delete Actions</a:t>
            </a:r>
          </a:p>
          <a:p>
            <a:pPr>
              <a:lnSpc>
                <a:spcPct val="150000"/>
              </a:lnSpc>
            </a:pPr>
            <a:r>
              <a:rPr lang="de-DE" sz="2000" dirty="0" err="1" smtClean="0">
                <a:solidFill>
                  <a:schemeClr val="accent2"/>
                </a:solidFill>
              </a:rPr>
              <a:t>Organization</a:t>
            </a:r>
            <a:r>
              <a:rPr lang="de-DE" sz="2000" dirty="0" smtClean="0">
                <a:solidFill>
                  <a:schemeClr val="accent2"/>
                </a:solidFill>
              </a:rPr>
              <a:t>: </a:t>
            </a:r>
            <a:r>
              <a:rPr lang="de-DE" sz="2000" dirty="0"/>
              <a:t>Dashboard, Create/Update/Delete </a:t>
            </a:r>
            <a:r>
              <a:rPr lang="de-DE" sz="2000" dirty="0" smtClean="0"/>
              <a:t>Actions</a:t>
            </a:r>
          </a:p>
          <a:p>
            <a:r>
              <a:rPr lang="de-DE" sz="2000" dirty="0" smtClean="0">
                <a:solidFill>
                  <a:schemeClr val="accent2"/>
                </a:solidFill>
              </a:rPr>
              <a:t>Target Groups (Enterprise </a:t>
            </a:r>
            <a:r>
              <a:rPr lang="de-DE" sz="2000" dirty="0" err="1" smtClean="0">
                <a:solidFill>
                  <a:schemeClr val="accent2"/>
                </a:solidFill>
              </a:rPr>
              <a:t>Roles</a:t>
            </a:r>
            <a:r>
              <a:rPr lang="de-DE" sz="2000" dirty="0" smtClean="0">
                <a:solidFill>
                  <a:schemeClr val="accent2"/>
                </a:solidFill>
              </a:rPr>
              <a:t>): </a:t>
            </a:r>
            <a:r>
              <a:rPr lang="de-DE" sz="2000" dirty="0"/>
              <a:t>Dashboard, Create/Update/Delete </a:t>
            </a:r>
            <a:r>
              <a:rPr lang="de-DE" sz="2000" dirty="0" smtClean="0"/>
              <a:t>Actions</a:t>
            </a:r>
          </a:p>
          <a:p>
            <a:r>
              <a:rPr lang="de-DE" sz="2000" dirty="0" smtClean="0">
                <a:solidFill>
                  <a:schemeClr val="accent2"/>
                </a:solidFill>
              </a:rPr>
              <a:t>Review </a:t>
            </a:r>
            <a:r>
              <a:rPr lang="de-DE" sz="2000" dirty="0">
                <a:solidFill>
                  <a:schemeClr val="accent2"/>
                </a:solidFill>
              </a:rPr>
              <a:t>Schema: </a:t>
            </a:r>
            <a:r>
              <a:rPr lang="de-DE" sz="2000" dirty="0"/>
              <a:t>Dashboard, Create/Update/Delete Actions </a:t>
            </a:r>
          </a:p>
          <a:p>
            <a:pPr>
              <a:lnSpc>
                <a:spcPct val="150000"/>
              </a:lnSpc>
            </a:pPr>
            <a:r>
              <a:rPr lang="de-DE" sz="2000" dirty="0" smtClean="0">
                <a:solidFill>
                  <a:schemeClr val="accent2"/>
                </a:solidFill>
              </a:rPr>
              <a:t>Training </a:t>
            </a:r>
            <a:r>
              <a:rPr lang="de-DE" sz="2000" dirty="0" smtClean="0">
                <a:solidFill>
                  <a:schemeClr val="accent2"/>
                </a:solidFill>
              </a:rPr>
              <a:t>Levels: </a:t>
            </a:r>
            <a:r>
              <a:rPr lang="de-DE" sz="2000" dirty="0" smtClean="0"/>
              <a:t>Dashboard</a:t>
            </a:r>
            <a:r>
              <a:rPr lang="de-DE" sz="2000" dirty="0"/>
              <a:t>, Create/Update/Delete </a:t>
            </a:r>
            <a:r>
              <a:rPr lang="de-DE" sz="2000" dirty="0" smtClean="0"/>
              <a:t>Actions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accent2"/>
                </a:solidFill>
              </a:rPr>
              <a:t>Film </a:t>
            </a:r>
            <a:r>
              <a:rPr lang="de-DE" sz="2000" dirty="0" err="1">
                <a:solidFill>
                  <a:schemeClr val="accent2"/>
                </a:solidFill>
              </a:rPr>
              <a:t>Resolutions</a:t>
            </a:r>
            <a:r>
              <a:rPr lang="de-DE" sz="2000" dirty="0">
                <a:solidFill>
                  <a:schemeClr val="accent2"/>
                </a:solidFill>
              </a:rPr>
              <a:t>: </a:t>
            </a:r>
            <a:r>
              <a:rPr lang="de-DE" sz="2000" dirty="0" smtClean="0"/>
              <a:t>Dashboard, Create/Update/Delete Actions</a:t>
            </a:r>
            <a:endParaRPr lang="de-DE" sz="2000" dirty="0" smtClean="0"/>
          </a:p>
          <a:p>
            <a:pPr>
              <a:lnSpc>
                <a:spcPct val="150000"/>
              </a:lnSpc>
            </a:pPr>
            <a:r>
              <a:rPr lang="de-DE" sz="2000" dirty="0">
                <a:solidFill>
                  <a:schemeClr val="accent2"/>
                </a:solidFill>
              </a:rPr>
              <a:t>Users </a:t>
            </a:r>
            <a:r>
              <a:rPr lang="de-DE" sz="2000" dirty="0" smtClean="0">
                <a:solidFill>
                  <a:schemeClr val="accent2"/>
                </a:solidFill>
              </a:rPr>
              <a:t>(</a:t>
            </a:r>
            <a:r>
              <a:rPr lang="de-DE" sz="2000" dirty="0" err="1" smtClean="0">
                <a:solidFill>
                  <a:schemeClr val="accent2"/>
                </a:solidFill>
              </a:rPr>
              <a:t>for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your</a:t>
            </a:r>
            <a:r>
              <a:rPr lang="de-DE" sz="2000" dirty="0" smtClean="0">
                <a:solidFill>
                  <a:schemeClr val="accent2"/>
                </a:solidFill>
              </a:rPr>
              <a:t> </a:t>
            </a:r>
            <a:r>
              <a:rPr lang="de-DE" sz="2000" dirty="0" err="1" smtClean="0">
                <a:solidFill>
                  <a:schemeClr val="accent2"/>
                </a:solidFill>
              </a:rPr>
              <a:t>tenant</a:t>
            </a:r>
            <a:r>
              <a:rPr lang="de-DE" sz="2000" dirty="0" smtClean="0">
                <a:solidFill>
                  <a:schemeClr val="accent2"/>
                </a:solidFill>
              </a:rPr>
              <a:t>): </a:t>
            </a:r>
            <a:r>
              <a:rPr lang="de-DE" sz="2000" dirty="0"/>
              <a:t>Dashboard, Update/Delete Actions</a:t>
            </a:r>
          </a:p>
          <a:p>
            <a:pPr>
              <a:lnSpc>
                <a:spcPct val="150000"/>
              </a:lnSpc>
            </a:pPr>
            <a:r>
              <a:rPr lang="de-DE" sz="2000" dirty="0" err="1" smtClean="0">
                <a:solidFill>
                  <a:schemeClr val="accent2"/>
                </a:solidFill>
              </a:rPr>
              <a:t>Roles</a:t>
            </a:r>
            <a:r>
              <a:rPr lang="de-DE" sz="2000" dirty="0">
                <a:solidFill>
                  <a:schemeClr val="accent2"/>
                </a:solidFill>
              </a:rPr>
              <a:t>:</a:t>
            </a:r>
            <a:r>
              <a:rPr lang="de-DE" sz="2000" dirty="0"/>
              <a:t> Dashboard, </a:t>
            </a:r>
            <a:r>
              <a:rPr lang="de-DE" sz="2000" dirty="0" err="1"/>
              <a:t>Assign</a:t>
            </a:r>
            <a:r>
              <a:rPr lang="de-DE" sz="2000" dirty="0"/>
              <a:t>/Update/Delete </a:t>
            </a:r>
            <a:r>
              <a:rPr lang="de-DE" sz="2000" dirty="0" smtClean="0"/>
              <a:t>Actions</a:t>
            </a:r>
            <a:endParaRPr lang="de-DE" sz="2000" dirty="0"/>
          </a:p>
          <a:p>
            <a:pPr>
              <a:lnSpc>
                <a:spcPct val="150000"/>
              </a:lnSpc>
            </a:pPr>
            <a:r>
              <a:rPr lang="de-DE" sz="2000" dirty="0" smtClean="0">
                <a:solidFill>
                  <a:schemeClr val="accent2"/>
                </a:solidFill>
              </a:rPr>
              <a:t>Reputation </a:t>
            </a:r>
            <a:r>
              <a:rPr lang="de-DE" sz="2000" dirty="0" smtClean="0">
                <a:solidFill>
                  <a:schemeClr val="accent2"/>
                </a:solidFill>
              </a:rPr>
              <a:t>Schema</a:t>
            </a:r>
            <a:r>
              <a:rPr lang="de-DE" sz="2000" dirty="0">
                <a:solidFill>
                  <a:schemeClr val="accent2"/>
                </a:solidFill>
              </a:rPr>
              <a:t>: </a:t>
            </a:r>
            <a:r>
              <a:rPr lang="de-DE" sz="2000" dirty="0" smtClean="0"/>
              <a:t>Update </a:t>
            </a:r>
            <a:r>
              <a:rPr lang="de-DE" sz="2000" dirty="0"/>
              <a:t>Actions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89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629320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Media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92101" y="1255290"/>
            <a:ext cx="9401908" cy="965810"/>
          </a:xfrm>
        </p:spPr>
        <p:txBody>
          <a:bodyPr/>
          <a:lstStyle/>
          <a:p>
            <a:r>
              <a:rPr lang="de-DE" sz="2000" dirty="0">
                <a:solidFill>
                  <a:srgbClr val="C00000"/>
                </a:solidFill>
              </a:rPr>
              <a:t>Take: </a:t>
            </a:r>
            <a:r>
              <a:rPr lang="de-DE" sz="2000" dirty="0"/>
              <a:t>Screen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webcam</a:t>
            </a:r>
            <a:r>
              <a:rPr lang="de-DE" sz="2000" dirty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/</a:t>
            </a:r>
            <a:r>
              <a:rPr lang="de-DE" sz="2000" dirty="0" err="1" smtClean="0"/>
              <a:t>or</a:t>
            </a:r>
            <a:r>
              <a:rPr lang="de-DE" sz="2000" dirty="0" smtClean="0"/>
              <a:t> </a:t>
            </a:r>
            <a:r>
              <a:rPr lang="de-DE" sz="2000" dirty="0"/>
              <a:t>hybrid (</a:t>
            </a:r>
            <a:r>
              <a:rPr lang="de-DE" sz="2000" dirty="0" err="1"/>
              <a:t>screen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webcam</a:t>
            </a:r>
            <a:r>
              <a:rPr lang="de-DE" sz="2000" dirty="0"/>
              <a:t>) </a:t>
            </a:r>
            <a:r>
              <a:rPr lang="de-DE" sz="2000" dirty="0" err="1"/>
              <a:t>recording</a:t>
            </a:r>
            <a:endParaRPr lang="de-DE" sz="2000" dirty="0"/>
          </a:p>
          <a:p>
            <a:r>
              <a:rPr lang="de-DE" sz="2000" dirty="0">
                <a:solidFill>
                  <a:schemeClr val="accent2"/>
                </a:solidFill>
              </a:rPr>
              <a:t>Film: </a:t>
            </a:r>
            <a:r>
              <a:rPr lang="de-DE" sz="2000" dirty="0" err="1"/>
              <a:t>Contains</a:t>
            </a:r>
            <a:r>
              <a:rPr lang="de-DE" sz="2000" dirty="0"/>
              <a:t> </a:t>
            </a:r>
            <a:r>
              <a:rPr lang="de-DE" sz="2000" dirty="0" err="1"/>
              <a:t>scenes</a:t>
            </a:r>
            <a:r>
              <a:rPr lang="de-DE" sz="2000" dirty="0"/>
              <a:t>, </a:t>
            </a:r>
            <a:r>
              <a:rPr lang="de-DE" sz="2000" dirty="0" err="1"/>
              <a:t>intro</a:t>
            </a:r>
            <a:r>
              <a:rPr lang="de-DE" sz="2000" dirty="0"/>
              <a:t>, </a:t>
            </a:r>
            <a:r>
              <a:rPr lang="de-DE" sz="2000" dirty="0" err="1"/>
              <a:t>outro</a:t>
            </a:r>
            <a:r>
              <a:rPr lang="de-DE" sz="2000" dirty="0"/>
              <a:t>, </a:t>
            </a:r>
            <a:r>
              <a:rPr lang="de-DE" sz="2000" dirty="0" err="1"/>
              <a:t>section</a:t>
            </a:r>
            <a:r>
              <a:rPr lang="de-DE" sz="2000" dirty="0"/>
              <a:t> </a:t>
            </a:r>
            <a:r>
              <a:rPr lang="de-DE" sz="2000" dirty="0" err="1"/>
              <a:t>transitions</a:t>
            </a:r>
            <a:r>
              <a:rPr lang="de-DE" sz="2000" dirty="0"/>
              <a:t>. </a:t>
            </a:r>
            <a:r>
              <a:rPr lang="de-DE" sz="2000" dirty="0" err="1"/>
              <a:t>Each</a:t>
            </a:r>
            <a:r>
              <a:rPr lang="de-DE" sz="2000" dirty="0"/>
              <a:t> </a:t>
            </a:r>
            <a:r>
              <a:rPr lang="de-DE" sz="2000" dirty="0" err="1"/>
              <a:t>scene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 smtClean="0"/>
              <a:t>associated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a </a:t>
            </a:r>
            <a:r>
              <a:rPr lang="de-DE" sz="2000" dirty="0" err="1"/>
              <a:t>single</a:t>
            </a:r>
            <a:r>
              <a:rPr lang="de-DE" sz="2000" dirty="0"/>
              <a:t> </a:t>
            </a:r>
            <a:r>
              <a:rPr lang="de-DE" sz="2000" dirty="0" err="1"/>
              <a:t>take</a:t>
            </a:r>
            <a:r>
              <a:rPr lang="de-DE" sz="2000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 smtClean="0"/>
              <a:t>Page </a:t>
            </a:r>
            <a:fld id="{E5D89B7D-BE49-40AB-B459-F8DB6D439979}" type="slidenum">
              <a:rPr lang="de-DE" smtClean="0"/>
              <a:pPr/>
              <a:t>9</a:t>
            </a:fld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Rechteck 4"/>
          <p:cNvSpPr/>
          <p:nvPr/>
        </p:nvSpPr>
        <p:spPr bwMode="auto">
          <a:xfrm>
            <a:off x="1639767" y="4123473"/>
            <a:ext cx="2042748" cy="646296"/>
          </a:xfrm>
          <a:prstGeom prst="rect">
            <a:avLst/>
          </a:prstGeom>
          <a:noFill/>
          <a:ln w="57150" algn="ctr">
            <a:solidFill>
              <a:srgbClr val="C00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3200" dirty="0" smtClean="0">
                <a:solidFill>
                  <a:srgbClr val="C00000"/>
                </a:solidFill>
              </a:rPr>
              <a:t>Take</a:t>
            </a:r>
            <a:endParaRPr lang="de-DE" sz="3200" dirty="0">
              <a:solidFill>
                <a:srgbClr val="C00000"/>
              </a:solidFill>
            </a:endParaRPr>
          </a:p>
        </p:txBody>
      </p:sp>
      <p:sp>
        <p:nvSpPr>
          <p:cNvPr id="6" name="Rechteck 5"/>
          <p:cNvSpPr/>
          <p:nvPr/>
        </p:nvSpPr>
        <p:spPr bwMode="auto">
          <a:xfrm>
            <a:off x="1638929" y="2734225"/>
            <a:ext cx="2051537" cy="646296"/>
          </a:xfrm>
          <a:prstGeom prst="rect">
            <a:avLst/>
          </a:prstGeom>
          <a:noFill/>
          <a:ln w="57150" algn="ctr">
            <a:solidFill>
              <a:schemeClr val="accent2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3200" dirty="0" smtClean="0">
                <a:solidFill>
                  <a:schemeClr val="accent2"/>
                </a:solidFill>
              </a:rPr>
              <a:t>Film</a:t>
            </a:r>
            <a:endParaRPr lang="de-DE" sz="3200" dirty="0">
              <a:solidFill>
                <a:schemeClr val="accent2"/>
              </a:solidFill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6468211" y="4215850"/>
            <a:ext cx="2051537" cy="646296"/>
          </a:xfrm>
          <a:prstGeom prst="rect">
            <a:avLst/>
          </a:prstGeom>
          <a:noFill/>
          <a:ln w="57150" algn="ctr">
            <a:solidFill>
              <a:srgbClr val="008000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3200" dirty="0" err="1" smtClean="0">
                <a:solidFill>
                  <a:srgbClr val="008000"/>
                </a:solidFill>
              </a:rPr>
              <a:t>Document</a:t>
            </a:r>
            <a:endParaRPr lang="de-DE" sz="3200" dirty="0">
              <a:solidFill>
                <a:srgbClr val="008000"/>
              </a:solidFill>
            </a:endParaRPr>
          </a:p>
        </p:txBody>
      </p:sp>
      <p:cxnSp>
        <p:nvCxnSpPr>
          <p:cNvPr id="8" name="Gerade Verbindung mit Pfeil 7"/>
          <p:cNvCxnSpPr/>
          <p:nvPr/>
        </p:nvCxnSpPr>
        <p:spPr bwMode="auto">
          <a:xfrm rot="5400000">
            <a:off x="2291444" y="3750219"/>
            <a:ext cx="742952" cy="3557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feld 13"/>
          <p:cNvSpPr txBox="1"/>
          <p:nvPr/>
        </p:nvSpPr>
        <p:spPr>
          <a:xfrm>
            <a:off x="2823459" y="3532191"/>
            <a:ext cx="1043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 smtClean="0"/>
              <a:t>contains</a:t>
            </a:r>
            <a:endParaRPr lang="de-DE" sz="1800" dirty="0"/>
          </a:p>
        </p:txBody>
      </p:sp>
      <p:sp>
        <p:nvSpPr>
          <p:cNvPr id="18" name="Textfeld 17"/>
          <p:cNvSpPr txBox="1"/>
          <p:nvPr/>
        </p:nvSpPr>
        <p:spPr>
          <a:xfrm>
            <a:off x="2929299" y="4862145"/>
            <a:ext cx="543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 smtClean="0"/>
              <a:t>is</a:t>
            </a:r>
            <a:r>
              <a:rPr lang="de-DE" sz="1800" dirty="0" smtClean="0"/>
              <a:t> a</a:t>
            </a:r>
            <a:endParaRPr lang="de-DE" sz="1800" dirty="0"/>
          </a:p>
        </p:txBody>
      </p:sp>
      <p:sp>
        <p:nvSpPr>
          <p:cNvPr id="19" name="Rechteck 18"/>
          <p:cNvSpPr/>
          <p:nvPr/>
        </p:nvSpPr>
        <p:spPr bwMode="auto">
          <a:xfrm>
            <a:off x="367814" y="5820384"/>
            <a:ext cx="1427283" cy="646296"/>
          </a:xfrm>
          <a:prstGeom prst="rect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/>
              <a:t>Screen</a:t>
            </a:r>
            <a:br>
              <a:rPr lang="de-DE" sz="2000" dirty="0"/>
            </a:br>
            <a:r>
              <a:rPr lang="de-DE" sz="2000" dirty="0"/>
              <a:t>Recording</a:t>
            </a:r>
          </a:p>
        </p:txBody>
      </p:sp>
      <p:cxnSp>
        <p:nvCxnSpPr>
          <p:cNvPr id="20" name="Gerade Verbindung mit Pfeil 7"/>
          <p:cNvCxnSpPr>
            <a:stCxn id="19" idx="0"/>
            <a:endCxn id="5" idx="2"/>
          </p:cNvCxnSpPr>
          <p:nvPr/>
        </p:nvCxnSpPr>
        <p:spPr bwMode="auto">
          <a:xfrm rot="5400000" flipH="1" flipV="1">
            <a:off x="1345991" y="4505235"/>
            <a:ext cx="1050615" cy="1579685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Rechteck 22"/>
          <p:cNvSpPr/>
          <p:nvPr/>
        </p:nvSpPr>
        <p:spPr bwMode="auto">
          <a:xfrm>
            <a:off x="1957755" y="5820384"/>
            <a:ext cx="1427283" cy="646296"/>
          </a:xfrm>
          <a:prstGeom prst="rect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/>
              <a:t>Webcam</a:t>
            </a:r>
            <a:br>
              <a:rPr lang="de-DE" sz="2000" dirty="0"/>
            </a:br>
            <a:r>
              <a:rPr lang="de-DE" sz="2000" dirty="0"/>
              <a:t>Recording</a:t>
            </a:r>
          </a:p>
        </p:txBody>
      </p:sp>
      <p:sp>
        <p:nvSpPr>
          <p:cNvPr id="24" name="Rechteck 23"/>
          <p:cNvSpPr/>
          <p:nvPr/>
        </p:nvSpPr>
        <p:spPr bwMode="auto">
          <a:xfrm>
            <a:off x="3551958" y="5820384"/>
            <a:ext cx="1427283" cy="646296"/>
          </a:xfrm>
          <a:prstGeom prst="rect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/>
              <a:t>Hybrid</a:t>
            </a:r>
            <a:br>
              <a:rPr lang="de-DE" sz="2000" dirty="0"/>
            </a:br>
            <a:r>
              <a:rPr lang="de-DE" sz="2000" dirty="0"/>
              <a:t>Recording</a:t>
            </a:r>
          </a:p>
        </p:txBody>
      </p:sp>
      <p:cxnSp>
        <p:nvCxnSpPr>
          <p:cNvPr id="25" name="Gerade Verbindung mit Pfeil 7"/>
          <p:cNvCxnSpPr>
            <a:stCxn id="23" idx="0"/>
            <a:endCxn id="5" idx="2"/>
          </p:cNvCxnSpPr>
          <p:nvPr/>
        </p:nvCxnSpPr>
        <p:spPr bwMode="auto">
          <a:xfrm flipH="1" flipV="1">
            <a:off x="2661141" y="4769769"/>
            <a:ext cx="10256" cy="1050615"/>
          </a:xfrm>
          <a:prstGeom prst="straightConnector1">
            <a:avLst/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Gerade Verbindung mit Pfeil 7"/>
          <p:cNvCxnSpPr>
            <a:stCxn id="24" idx="0"/>
            <a:endCxn id="5" idx="2"/>
          </p:cNvCxnSpPr>
          <p:nvPr/>
        </p:nvCxnSpPr>
        <p:spPr bwMode="auto">
          <a:xfrm rot="16200000" flipV="1">
            <a:off x="2938064" y="4492847"/>
            <a:ext cx="1050615" cy="1604459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1" name="Rechteck 40"/>
          <p:cNvSpPr/>
          <p:nvPr/>
        </p:nvSpPr>
        <p:spPr bwMode="auto">
          <a:xfrm>
            <a:off x="5189066" y="5820384"/>
            <a:ext cx="1427283" cy="646296"/>
          </a:xfrm>
          <a:prstGeom prst="rect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/>
              <a:t>Office</a:t>
            </a:r>
            <a:br>
              <a:rPr lang="de-DE" sz="2000" dirty="0"/>
            </a:br>
            <a:r>
              <a:rPr lang="de-DE" sz="2000" dirty="0" err="1"/>
              <a:t>Document</a:t>
            </a:r>
            <a:endParaRPr lang="de-DE" sz="2000" dirty="0"/>
          </a:p>
        </p:txBody>
      </p:sp>
      <p:sp>
        <p:nvSpPr>
          <p:cNvPr id="42" name="Rechteck 41"/>
          <p:cNvSpPr/>
          <p:nvPr/>
        </p:nvSpPr>
        <p:spPr bwMode="auto">
          <a:xfrm>
            <a:off x="6779007" y="5820384"/>
            <a:ext cx="1427283" cy="646296"/>
          </a:xfrm>
          <a:prstGeom prst="rect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 smtClean="0"/>
              <a:t>Image</a:t>
            </a:r>
            <a:endParaRPr lang="de-DE" sz="2000" dirty="0"/>
          </a:p>
        </p:txBody>
      </p:sp>
      <p:sp>
        <p:nvSpPr>
          <p:cNvPr id="43" name="Rechteck 42"/>
          <p:cNvSpPr/>
          <p:nvPr/>
        </p:nvSpPr>
        <p:spPr bwMode="auto">
          <a:xfrm>
            <a:off x="8373210" y="5820384"/>
            <a:ext cx="1427283" cy="646296"/>
          </a:xfrm>
          <a:prstGeom prst="rect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</p:spPr>
        <p:txBody>
          <a:bodyPr wrap="square" lIns="72000" rIns="72000" rtlCol="0" anchor="ctr"/>
          <a:lstStyle/>
          <a:p>
            <a:r>
              <a:rPr lang="de-DE" sz="2000" dirty="0"/>
              <a:t>Source</a:t>
            </a:r>
            <a:br>
              <a:rPr lang="de-DE" sz="2000" dirty="0"/>
            </a:br>
            <a:r>
              <a:rPr lang="de-DE" sz="2000" dirty="0"/>
              <a:t>Code</a:t>
            </a:r>
          </a:p>
        </p:txBody>
      </p:sp>
      <p:sp>
        <p:nvSpPr>
          <p:cNvPr id="59" name="Textfeld 58"/>
          <p:cNvSpPr txBox="1"/>
          <p:nvPr/>
        </p:nvSpPr>
        <p:spPr>
          <a:xfrm>
            <a:off x="7772674" y="492574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 err="1" smtClean="0"/>
              <a:t>is</a:t>
            </a:r>
            <a:r>
              <a:rPr lang="de-DE" sz="1800" dirty="0" smtClean="0"/>
              <a:t> a</a:t>
            </a:r>
            <a:endParaRPr lang="de-DE" sz="1800" dirty="0"/>
          </a:p>
        </p:txBody>
      </p:sp>
      <p:cxnSp>
        <p:nvCxnSpPr>
          <p:cNvPr id="60" name="Gerade Verbindung mit Pfeil 7"/>
          <p:cNvCxnSpPr>
            <a:stCxn id="41" idx="0"/>
            <a:endCxn id="7" idx="2"/>
          </p:cNvCxnSpPr>
          <p:nvPr/>
        </p:nvCxnSpPr>
        <p:spPr bwMode="auto">
          <a:xfrm rot="5400000" flipH="1" flipV="1">
            <a:off x="6219225" y="4545629"/>
            <a:ext cx="958238" cy="1591272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Gerade Verbindung mit Pfeil 7"/>
          <p:cNvCxnSpPr>
            <a:stCxn id="42" idx="0"/>
            <a:endCxn id="7" idx="2"/>
          </p:cNvCxnSpPr>
          <p:nvPr/>
        </p:nvCxnSpPr>
        <p:spPr bwMode="auto">
          <a:xfrm flipV="1">
            <a:off x="7492649" y="4862146"/>
            <a:ext cx="1331" cy="958238"/>
          </a:xfrm>
          <a:prstGeom prst="straightConnector1">
            <a:avLst/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Gerade Verbindung mit Pfeil 7"/>
          <p:cNvCxnSpPr>
            <a:stCxn id="43" idx="0"/>
            <a:endCxn id="7" idx="2"/>
          </p:cNvCxnSpPr>
          <p:nvPr/>
        </p:nvCxnSpPr>
        <p:spPr bwMode="auto">
          <a:xfrm rot="16200000" flipV="1">
            <a:off x="7811297" y="4544829"/>
            <a:ext cx="958238" cy="1592872"/>
          </a:xfrm>
          <a:prstGeom prst="bentConnector3">
            <a:avLst>
              <a:gd name="adj1" fmla="val 50000"/>
            </a:avLst>
          </a:prstGeom>
          <a:noFill/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822180263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Management – </a:t>
            </a:r>
            <a:r>
              <a:rPr lang="de-DE" dirty="0" err="1" smtClean="0"/>
              <a:t>Functions</a:t>
            </a:r>
            <a:r>
              <a:rPr lang="de-DE" dirty="0" smtClean="0"/>
              <a:t>: Publishing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90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3" name="Snagit_PPTD00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" y="1599911"/>
            <a:ext cx="9005455" cy="384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40292"/>
      </p:ext>
    </p:extLst>
  </p:cSld>
  <p:clrMapOvr>
    <a:masterClrMapping/>
  </p:clrMapOvr>
  <p:transition>
    <p:zoom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Management – </a:t>
            </a:r>
            <a:r>
              <a:rPr lang="de-DE" dirty="0" err="1" smtClean="0"/>
              <a:t>Functions</a:t>
            </a:r>
            <a:r>
              <a:rPr lang="de-DE" dirty="0" smtClean="0"/>
              <a:t>: Publishing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91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5" name="Snagit_PPT93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11" y="1460580"/>
            <a:ext cx="8186777" cy="506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55515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Management – </a:t>
            </a:r>
            <a:r>
              <a:rPr lang="de-DE" dirty="0" err="1" smtClean="0"/>
              <a:t>Functions</a:t>
            </a:r>
            <a:r>
              <a:rPr lang="de-DE" dirty="0" smtClean="0"/>
              <a:t>: Publishing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92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3" name="Snagit_PPT210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" y="1488202"/>
            <a:ext cx="9005455" cy="407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51198"/>
      </p:ext>
    </p:extLst>
  </p:cSld>
  <p:clrMapOvr>
    <a:masterClrMapping/>
  </p:clrMapOvr>
  <p:transition>
    <p:zoom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Management – </a:t>
            </a:r>
            <a:r>
              <a:rPr lang="de-DE" dirty="0" err="1" smtClean="0"/>
              <a:t>Functions</a:t>
            </a:r>
            <a:r>
              <a:rPr lang="de-DE" dirty="0" smtClean="0"/>
              <a:t>: Publishing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93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5" name="Snagit_PPT6A0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11" y="1334833"/>
            <a:ext cx="8186777" cy="529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44651"/>
      </p:ext>
    </p:extLst>
  </p:cSld>
  <p:clrMapOvr>
    <a:masterClrMapping/>
  </p:clrMapOvr>
  <p:transition>
    <p:zoom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Management – </a:t>
            </a:r>
            <a:r>
              <a:rPr lang="de-DE" dirty="0" err="1" smtClean="0"/>
              <a:t>Functions</a:t>
            </a:r>
            <a:r>
              <a:rPr lang="de-DE" dirty="0" smtClean="0"/>
              <a:t>: Publishing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94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3" name="Snagit_PPT8C1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" y="1524708"/>
            <a:ext cx="9005455" cy="399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36973"/>
      </p:ext>
    </p:extLst>
  </p:cSld>
  <p:clrMapOvr>
    <a:masterClrMapping/>
  </p:clrMapOvr>
  <p:transition>
    <p:zoom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Management – </a:t>
            </a:r>
            <a:r>
              <a:rPr lang="de-DE" dirty="0" err="1" smtClean="0"/>
              <a:t>Functions</a:t>
            </a:r>
            <a:r>
              <a:rPr lang="de-DE" dirty="0" smtClean="0"/>
              <a:t>: Publishing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95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3" name="Snagit_PPT307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34" y="1126231"/>
            <a:ext cx="6765932" cy="2456677"/>
          </a:xfrm>
          <a:prstGeom prst="rect">
            <a:avLst/>
          </a:prstGeom>
        </p:spPr>
      </p:pic>
      <p:pic>
        <p:nvPicPr>
          <p:cNvPr id="9" name="Snagit_PPT7F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34" y="3872424"/>
            <a:ext cx="6765932" cy="302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90806"/>
      </p:ext>
    </p:extLst>
  </p:cSld>
  <p:clrMapOvr>
    <a:masterClrMapping/>
  </p:clrMapOvr>
  <p:transition>
    <p:zoom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Management – </a:t>
            </a:r>
            <a:r>
              <a:rPr lang="de-DE" dirty="0" err="1" smtClean="0"/>
              <a:t>Functions</a:t>
            </a:r>
            <a:r>
              <a:rPr lang="de-DE" dirty="0" smtClean="0"/>
              <a:t>: Publishing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96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3" name="Snagit_PPT3B1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381"/>
            <a:ext cx="9906000" cy="389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59335"/>
      </p:ext>
    </p:extLst>
  </p:cSld>
  <p:clrMapOvr>
    <a:masterClrMapping/>
  </p:clrMapOvr>
  <p:transition>
    <p:zoom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Management – </a:t>
            </a:r>
            <a:r>
              <a:rPr lang="de-DE" dirty="0" err="1" smtClean="0"/>
              <a:t>Functions</a:t>
            </a:r>
            <a:r>
              <a:rPr lang="de-DE" dirty="0" smtClean="0"/>
              <a:t>: Publishing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97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3" name="Snagit_PPT9EE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637" y="1111917"/>
            <a:ext cx="7360723" cy="565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67235"/>
      </p:ext>
    </p:extLst>
  </p:cSld>
  <p:clrMapOvr>
    <a:masterClrMapping/>
  </p:clrMapOvr>
  <p:transition>
    <p:zoom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Management – </a:t>
            </a:r>
            <a:r>
              <a:rPr lang="de-DE" dirty="0" err="1" smtClean="0"/>
              <a:t>Functions</a:t>
            </a:r>
            <a:r>
              <a:rPr lang="de-DE" dirty="0" smtClean="0"/>
              <a:t>: Publishing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98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9" name="Snagit_PPTBD9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91" y="1070390"/>
            <a:ext cx="8828242" cy="5737982"/>
          </a:xfrm>
        </p:spPr>
      </p:pic>
    </p:spTree>
    <p:extLst>
      <p:ext uri="{BB962C8B-B14F-4D97-AF65-F5344CB8AC3E}">
        <p14:creationId xmlns:p14="http://schemas.microsoft.com/office/powerpoint/2010/main" val="3384288688"/>
      </p:ext>
    </p:extLst>
  </p:cSld>
  <p:clrMapOvr>
    <a:masterClrMapping/>
  </p:clrMapOvr>
  <p:transition>
    <p:zoom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Management – </a:t>
            </a:r>
            <a:r>
              <a:rPr lang="de-DE" dirty="0" err="1" smtClean="0"/>
              <a:t>Functions</a:t>
            </a:r>
            <a:r>
              <a:rPr lang="de-DE" dirty="0" smtClean="0"/>
              <a:t>: Publishing (</a:t>
            </a:r>
            <a:r>
              <a:rPr lang="de-DE" dirty="0" err="1" smtClean="0"/>
              <a:t>Example</a:t>
            </a:r>
            <a:r>
              <a:rPr lang="de-DE" dirty="0" smtClean="0"/>
              <a:t>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smtClean="0"/>
              <a:t>Seite </a:t>
            </a:r>
            <a:fld id="{E5D89B7D-BE49-40AB-B459-F8DB6D439979}" type="slidenum">
              <a:rPr lang="de-DE" smtClean="0"/>
              <a:pPr/>
              <a:t>99</a:t>
            </a:fld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9" name="Snagit_PPTD0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" y="1285368"/>
            <a:ext cx="9005455" cy="503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13955"/>
      </p:ext>
    </p:extLst>
  </p:cSld>
  <p:clrMapOvr>
    <a:masterClrMapping/>
  </p:clrMapOvr>
  <p:transition>
    <p:zoom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MTOOLS" val="&lt;WMTools ver=&quot;1.0&quot;&gt;&lt;Timings time=&quot;28.01.2008 14:15:42&quot;&gt;&lt;Slide id=&quot;320&quot; dur=&quot;1.453125&quot;/&gt;&lt;/Timings&gt;&lt;/WMTools&gt;"/>
</p:tagLst>
</file>

<file path=ppt/theme/theme1.xml><?xml version="1.0" encoding="utf-8"?>
<a:theme xmlns:a="http://schemas.openxmlformats.org/drawingml/2006/main" name="FH MS">
  <a:themeElements>
    <a:clrScheme name="FH M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FH M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F7F6E4"/>
            </a:gs>
            <a:gs pos="100000">
              <a:srgbClr val="D9C77F"/>
            </a:gs>
          </a:gsLst>
          <a:lin ang="2700000" scaled="1"/>
        </a:gradFill>
        <a:ln w="9525" algn="ctr">
          <a:solidFill>
            <a:schemeClr val="tx1"/>
          </a:solidFill>
          <a:round/>
          <a:headEnd/>
          <a:tailEnd/>
        </a:ln>
      </a:spPr>
      <a:bodyPr wrap="square" lIns="72000" rIns="72000" rtlCol="0" anchor="ctr"/>
      <a:lstStyle>
        <a:defPPr>
          <a:defRPr sz="2200"/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</a:objectDefaults>
  <a:extraClrSchemeLst>
    <a:extraClrScheme>
      <a:clrScheme name="FH M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H M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H M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H M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H M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H M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H M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C:\Programme\Microsoft Office\Vorlagen\FH MS.pot</Template>
  <TotalTime>0</TotalTime>
  <Words>3323</Words>
  <Application>Microsoft Office PowerPoint</Application>
  <PresentationFormat>Benutzerdefiniert</PresentationFormat>
  <Paragraphs>870</Paragraphs>
  <Slides>108</Slides>
  <Notes>12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108</vt:i4>
      </vt:variant>
    </vt:vector>
  </HeadingPairs>
  <TitlesOfParts>
    <vt:vector size="109" baseType="lpstr">
      <vt:lpstr>FH MS</vt:lpstr>
      <vt:lpstr>Verstehe!</vt:lpstr>
      <vt:lpstr>Agenda</vt:lpstr>
      <vt:lpstr>Value Proposition</vt:lpstr>
      <vt:lpstr>Functional Proposition</vt:lpstr>
      <vt:lpstr>Basic Product / Service Definition</vt:lpstr>
      <vt:lpstr>Enhanced Product / Service Definition</vt:lpstr>
      <vt:lpstr>Functions (Selection)</vt:lpstr>
      <vt:lpstr>Technical Functions (Selection)</vt:lpstr>
      <vt:lpstr>Media</vt:lpstr>
      <vt:lpstr>Contribution by Type</vt:lpstr>
      <vt:lpstr>Taxonomy</vt:lpstr>
      <vt:lpstr>Process „Create and Publish Topic with Film“</vt:lpstr>
      <vt:lpstr>Roles</vt:lpstr>
      <vt:lpstr>Reputation</vt:lpstr>
      <vt:lpstr>Badges</vt:lpstr>
      <vt:lpstr>Tenant</vt:lpstr>
      <vt:lpstr>Sites</vt:lpstr>
      <vt:lpstr>System</vt:lpstr>
      <vt:lpstr>Agenda</vt:lpstr>
      <vt:lpstr>Role &amp; Reputation System – Models &amp; Interfaces</vt:lpstr>
      <vt:lpstr>Role System – Role Assignment (Example)</vt:lpstr>
      <vt:lpstr>Role System – Author (Example)</vt:lpstr>
      <vt:lpstr>Role System – Reviewer (Example)</vt:lpstr>
      <vt:lpstr>Role System – Topic Editor (Example)</vt:lpstr>
      <vt:lpstr>Role System – Master Editor (Example)</vt:lpstr>
      <vt:lpstr>Role System – Publisher (Example)</vt:lpstr>
      <vt:lpstr>Role &amp; Reputation System – Models &amp; Interfaces</vt:lpstr>
      <vt:lpstr>Reputation System - Functions</vt:lpstr>
      <vt:lpstr>Reputation System – Badge Model (Example)</vt:lpstr>
      <vt:lpstr>Agenda</vt:lpstr>
      <vt:lpstr>Exploring – Functional Aspects</vt:lpstr>
      <vt:lpstr>Exploring – Functions: Common Page View</vt:lpstr>
      <vt:lpstr>Exploring – Functions: Common Page View (Example)</vt:lpstr>
      <vt:lpstr>Exploring – Functions: Search</vt:lpstr>
      <vt:lpstr>Exploring – Functions: Search (Example)</vt:lpstr>
      <vt:lpstr>Exploring – Functions: Unit Views</vt:lpstr>
      <vt:lpstr>Exploring – Functions: Unit Views (Example)</vt:lpstr>
      <vt:lpstr>Exploring – Functions: Individual Page View</vt:lpstr>
      <vt:lpstr>Exploring – Functions: Individual Page View (Example)</vt:lpstr>
      <vt:lpstr>Exploring – Functions: General</vt:lpstr>
      <vt:lpstr>Exploring – Functions: General (Example)</vt:lpstr>
      <vt:lpstr>Agenda</vt:lpstr>
      <vt:lpstr>Authoring – Functional Aspects</vt:lpstr>
      <vt:lpstr>Authoring – Functions: Topic Authoring</vt:lpstr>
      <vt:lpstr>Authoring – Functions: Topic Authoring (Example)</vt:lpstr>
      <vt:lpstr>Authoring – Functions: Topic Authoring (Example)</vt:lpstr>
      <vt:lpstr>Authoring – Functions: Topic Authoring (Example)</vt:lpstr>
      <vt:lpstr>Authoring – Functions: Topic Authoring (Example)</vt:lpstr>
      <vt:lpstr>Authoring – Functions: Topic Authoring (Example)</vt:lpstr>
      <vt:lpstr>Authoring – Functions: Topic Authoring (Example)</vt:lpstr>
      <vt:lpstr>Authoring – Functions: Topic Authoring (Example)</vt:lpstr>
      <vt:lpstr>Authoring – Functions: Topic Authoring (Example)</vt:lpstr>
      <vt:lpstr>Authoring – Functions: Topic Authoring (Example)</vt:lpstr>
      <vt:lpstr>Authoring – Functions: Video Recording &amp; Uploading</vt:lpstr>
      <vt:lpstr>Authoring – Functions: Video Recording (Example)</vt:lpstr>
      <vt:lpstr>Kernfunktionen - Recording</vt:lpstr>
      <vt:lpstr>Authoring – Functions: Video Recording (Example)</vt:lpstr>
      <vt:lpstr>Authoring – Functions: Video Recording (Example)</vt:lpstr>
      <vt:lpstr>Authoring – Functions: Video Recording (Example)</vt:lpstr>
      <vt:lpstr>Agenda</vt:lpstr>
      <vt:lpstr>Editing – Functional Aspects</vt:lpstr>
      <vt:lpstr>Editing – Functions: Reviewing</vt:lpstr>
      <vt:lpstr>Editing – Functions: Reviewing (Example)</vt:lpstr>
      <vt:lpstr>Editing – Functions: Reviewing (Example)</vt:lpstr>
      <vt:lpstr>Editing – Functions: Reviewing (Example)</vt:lpstr>
      <vt:lpstr>Editing – Functions: Topic Editing</vt:lpstr>
      <vt:lpstr>Editing – Functions: Topic Editing (Example)</vt:lpstr>
      <vt:lpstr>Editing – Functions: Topic Editing (Example)</vt:lpstr>
      <vt:lpstr>Editing – Functions: Topic Editing (Example)</vt:lpstr>
      <vt:lpstr>Editing – Functions: Topic Editing (Example)</vt:lpstr>
      <vt:lpstr>Editing – Functions: Topic Editing (Example)</vt:lpstr>
      <vt:lpstr>Editing – Functions: Topic Editing (Example)</vt:lpstr>
      <vt:lpstr>Editing – Functions: Topic Editing (Example)</vt:lpstr>
      <vt:lpstr>Editing – Functions: Topic Editing (Example)</vt:lpstr>
      <vt:lpstr>Editing – Functions: Topic Editing (Example)</vt:lpstr>
      <vt:lpstr>Editing – Functions: Topic Editing (Example)</vt:lpstr>
      <vt:lpstr>Editing – Functions: Topic Editing (Example)</vt:lpstr>
      <vt:lpstr>Editing – Functions: Topic Editing (Example)</vt:lpstr>
      <vt:lpstr>Editing – Functions: Topic Editing (Example)</vt:lpstr>
      <vt:lpstr>Editing – Functions: Master Editing (Example)</vt:lpstr>
      <vt:lpstr>Editing – Functions: Master Editing</vt:lpstr>
      <vt:lpstr>Editing – Functions: Master Editing (Example)</vt:lpstr>
      <vt:lpstr>Editing – Functions: Master Editing (Example)</vt:lpstr>
      <vt:lpstr>Editing – Functions: Master Editing (Example)</vt:lpstr>
      <vt:lpstr>Editing – Functions: Master Editing (Example)</vt:lpstr>
      <vt:lpstr>Editing – Functions: Master Editing (Example)</vt:lpstr>
      <vt:lpstr>Agenda</vt:lpstr>
      <vt:lpstr>Management – Functional Aspects</vt:lpstr>
      <vt:lpstr>Management – Functions: Publishing</vt:lpstr>
      <vt:lpstr>Management – Functions: Publishing (Example)</vt:lpstr>
      <vt:lpstr>Management – Functions: Publishing (Example)</vt:lpstr>
      <vt:lpstr>Management – Functions: Publishing (Example)</vt:lpstr>
      <vt:lpstr>Management – Functions: Publishing (Example)</vt:lpstr>
      <vt:lpstr>Management – Functions: Publishing (Example)</vt:lpstr>
      <vt:lpstr>Management – Functions: Publishing (Example)</vt:lpstr>
      <vt:lpstr>Management – Functions: Publishing (Example)</vt:lpstr>
      <vt:lpstr>Management – Functions: Publishing (Example)</vt:lpstr>
      <vt:lpstr>Management – Functions: Publishing (Example)</vt:lpstr>
      <vt:lpstr>Management – Functions: Publishing (Example)</vt:lpstr>
      <vt:lpstr>Management – Functions: Publishing (Example)</vt:lpstr>
      <vt:lpstr>Management – Functions: Administration</vt:lpstr>
      <vt:lpstr>Management – Functions: Administration (Example)</vt:lpstr>
      <vt:lpstr>Management – Functions: Administration (Example)</vt:lpstr>
      <vt:lpstr>Management – Functions: Administration (Example)</vt:lpstr>
      <vt:lpstr>Management – Functions: Administration (Example)</vt:lpstr>
      <vt:lpstr>Management – Functions: Administration (Example)</vt:lpstr>
      <vt:lpstr>Kernfunktionen </vt:lpstr>
      <vt:lpstr>Contacts</vt:lpstr>
    </vt:vector>
  </TitlesOfParts>
  <Company>FH Muenster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E-Business - Anwendungen und Architekturen</dc:title>
  <dc:creator>Dr. Wolfgang Wicht</dc:creator>
  <cp:lastModifiedBy>Maximilian Busch</cp:lastModifiedBy>
  <cp:revision>2162</cp:revision>
  <cp:lastPrinted>2012-08-23T19:30:29Z</cp:lastPrinted>
  <dcterms:created xsi:type="dcterms:W3CDTF">2000-03-09T12:42:44Z</dcterms:created>
  <dcterms:modified xsi:type="dcterms:W3CDTF">2014-08-19T17:12:48Z</dcterms:modified>
</cp:coreProperties>
</file>